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notesMasterIdLst>
    <p:notesMasterId r:id="rId44"/>
  </p:notesMasterIdLst>
  <p:handoutMasterIdLst>
    <p:handoutMasterId r:id="rId45"/>
  </p:handoutMasterIdLst>
  <p:sldIdLst>
    <p:sldId id="256" r:id="rId2"/>
    <p:sldId id="367" r:id="rId3"/>
    <p:sldId id="415" r:id="rId4"/>
    <p:sldId id="257" r:id="rId5"/>
    <p:sldId id="368" r:id="rId6"/>
    <p:sldId id="416" r:id="rId7"/>
    <p:sldId id="417" r:id="rId8"/>
    <p:sldId id="418" r:id="rId9"/>
    <p:sldId id="419" r:id="rId10"/>
    <p:sldId id="420" r:id="rId11"/>
    <p:sldId id="421" r:id="rId12"/>
    <p:sldId id="422" r:id="rId13"/>
    <p:sldId id="423" r:id="rId14"/>
    <p:sldId id="424" r:id="rId15"/>
    <p:sldId id="425" r:id="rId16"/>
    <p:sldId id="430" r:id="rId17"/>
    <p:sldId id="426" r:id="rId18"/>
    <p:sldId id="427" r:id="rId19"/>
    <p:sldId id="431" r:id="rId20"/>
    <p:sldId id="428" r:id="rId21"/>
    <p:sldId id="433" r:id="rId22"/>
    <p:sldId id="429" r:id="rId23"/>
    <p:sldId id="432" r:id="rId24"/>
    <p:sldId id="434" r:id="rId25"/>
    <p:sldId id="435" r:id="rId26"/>
    <p:sldId id="436" r:id="rId27"/>
    <p:sldId id="437" r:id="rId28"/>
    <p:sldId id="438" r:id="rId29"/>
    <p:sldId id="439" r:id="rId30"/>
    <p:sldId id="440" r:id="rId31"/>
    <p:sldId id="441" r:id="rId32"/>
    <p:sldId id="442" r:id="rId33"/>
    <p:sldId id="443" r:id="rId34"/>
    <p:sldId id="444" r:id="rId35"/>
    <p:sldId id="445" r:id="rId36"/>
    <p:sldId id="446" r:id="rId37"/>
    <p:sldId id="447" r:id="rId38"/>
    <p:sldId id="448" r:id="rId39"/>
    <p:sldId id="449" r:id="rId40"/>
    <p:sldId id="366" r:id="rId41"/>
    <p:sldId id="451" r:id="rId42"/>
    <p:sldId id="450"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54B3CF4C-2C45-4BDE-B5CA-52BFF3C28F04}">
          <p14:sldIdLst>
            <p14:sldId id="256"/>
            <p14:sldId id="367"/>
            <p14:sldId id="415"/>
          </p14:sldIdLst>
        </p14:section>
        <p14:section name="Agenda" id="{6DC58C8F-B829-438C-AF0D-EF5AE28ACCF7}">
          <p14:sldIdLst>
            <p14:sldId id="257"/>
          </p14:sldIdLst>
        </p14:section>
        <p14:section name="Xamarin" id="{3135C010-6568-4341-9B7B-621F2D706E6E}">
          <p14:sldIdLst>
            <p14:sldId id="368"/>
            <p14:sldId id="416"/>
            <p14:sldId id="417"/>
            <p14:sldId id="418"/>
            <p14:sldId id="419"/>
            <p14:sldId id="420"/>
            <p14:sldId id="421"/>
            <p14:sldId id="422"/>
            <p14:sldId id="423"/>
            <p14:sldId id="424"/>
            <p14:sldId id="425"/>
          </p14:sldIdLst>
        </p14:section>
        <p14:section name="Novedades" id="{DD14017E-602E-4AD1-AF97-8C44A59D6EE7}">
          <p14:sldIdLst>
            <p14:sldId id="430"/>
            <p14:sldId id="426"/>
            <p14:sldId id="427"/>
          </p14:sldIdLst>
        </p14:section>
        <p14:section name="Xamarin.Forms 2.0" id="{7D253BAD-2D65-4AC1-879D-09EE711C0977}">
          <p14:sldIdLst>
            <p14:sldId id="431"/>
            <p14:sldId id="428"/>
            <p14:sldId id="433"/>
          </p14:sldIdLst>
        </p14:section>
        <p14:section name="Preview" id="{D0E143CE-FB01-464F-923C-7654AE13A3C3}">
          <p14:sldIdLst>
            <p14:sldId id="429"/>
            <p14:sldId id="432"/>
          </p14:sldIdLst>
        </p14:section>
        <p14:section name="Tests" id="{485EA08F-A42B-4EA9-A979-784795157894}">
          <p14:sldIdLst>
            <p14:sldId id="434"/>
            <p14:sldId id="435"/>
            <p14:sldId id="436"/>
            <p14:sldId id="437"/>
            <p14:sldId id="438"/>
            <p14:sldId id="439"/>
            <p14:sldId id="440"/>
            <p14:sldId id="441"/>
            <p14:sldId id="442"/>
          </p14:sldIdLst>
        </p14:section>
        <p14:section name="Xamarin Insights" id="{25D8F595-011D-428C-9857-80FDB8C17C2E}">
          <p14:sldIdLst>
            <p14:sldId id="443"/>
            <p14:sldId id="444"/>
            <p14:sldId id="445"/>
            <p14:sldId id="446"/>
            <p14:sldId id="447"/>
            <p14:sldId id="448"/>
            <p14:sldId id="449"/>
          </p14:sldIdLst>
        </p14:section>
        <p14:section name="P&amp;R" id="{44A3C956-8714-4294-B1CE-16CE50823727}">
          <p14:sldIdLst>
            <p14:sldId id="366"/>
          </p14:sldIdLst>
        </p14:section>
        <p14:section name="Conclusiones &amp; Próximos pasos" id="{835FC299-188D-4CE8-BDCC-334E65879594}">
          <p14:sldIdLst>
            <p14:sldId id="451"/>
            <p14:sldId id="45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9814"/>
    <a:srgbClr val="FFFFFF"/>
    <a:srgbClr val="008000"/>
    <a:srgbClr val="18B418"/>
    <a:srgbClr val="EDEFF3"/>
    <a:srgbClr val="EFEEF3"/>
    <a:srgbClr val="5C2D91"/>
    <a:srgbClr val="EDED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43" autoAdjust="0"/>
    <p:restoredTop sz="84695" autoAdjust="0"/>
  </p:normalViewPr>
  <p:slideViewPr>
    <p:cSldViewPr snapToGrid="0">
      <p:cViewPr varScale="1">
        <p:scale>
          <a:sx n="81" d="100"/>
          <a:sy n="81" d="100"/>
        </p:scale>
        <p:origin x="312" y="45"/>
      </p:cViewPr>
      <p:guideLst/>
    </p:cSldViewPr>
  </p:slideViewPr>
  <p:notesTextViewPr>
    <p:cViewPr>
      <p:scale>
        <a:sx n="1" d="1"/>
        <a:sy n="1" d="1"/>
      </p:scale>
      <p:origin x="0" y="0"/>
    </p:cViewPr>
  </p:notesTextViewPr>
  <p:sorterViewPr>
    <p:cViewPr>
      <p:scale>
        <a:sx n="66" d="100"/>
        <a:sy n="66" d="100"/>
      </p:scale>
      <p:origin x="0" y="-18538"/>
    </p:cViewPr>
  </p:sorterViewPr>
  <p:notesViewPr>
    <p:cSldViewPr snapToGrid="0">
      <p:cViewPr varScale="1">
        <p:scale>
          <a:sx n="72" d="100"/>
          <a:sy n="72" d="100"/>
        </p:scale>
        <p:origin x="2718" y="51"/>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4324197456087201"/>
                  <c:y val="-0.22475272827738599"/>
                </c:manualLayout>
              </c:layout>
              <c:tx>
                <c:rich>
                  <a:bodyPr/>
                  <a:lstStyle/>
                  <a:p>
                    <a:r>
                      <a:rPr lang="en-US" sz="1100" b="1" smtClean="0">
                        <a:solidFill>
                          <a:schemeClr val="bg1"/>
                        </a:solidFill>
                      </a:rPr>
                      <a:t>86</a:t>
                    </a:r>
                    <a:r>
                      <a:rPr lang="en-US" sz="1100" b="1">
                        <a:solidFill>
                          <a:schemeClr val="bg1"/>
                        </a:solidFill>
                      </a:rPr>
                      <a:t>%</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25680395719766"/>
                  <c:y val="0.14956278491504299"/>
                </c:manualLayout>
              </c:layout>
              <c:tx>
                <c:rich>
                  <a:bodyPr/>
                  <a:lstStyle/>
                  <a:p>
                    <a:r>
                      <a:rPr lang="en-US" sz="1100" b="1" smtClean="0">
                        <a:solidFill>
                          <a:schemeClr val="bg1"/>
                        </a:solidFill>
                      </a:rPr>
                      <a:t>14</a:t>
                    </a:r>
                    <a:r>
                      <a:rPr lang="en-US" sz="1100" b="1">
                        <a:solidFill>
                          <a:schemeClr val="bg1"/>
                        </a:solidFill>
                      </a:rPr>
                      <a:t>%</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1st Qtr</c:v>
                </c:pt>
                <c:pt idx="1">
                  <c:v>2nd Qtr</c:v>
                </c:pt>
              </c:strCache>
            </c:strRef>
          </c:cat>
          <c:val>
            <c:numRef>
              <c:f>Sheet1!$B$2:$B$3</c:f>
              <c:numCache>
                <c:formatCode>General</c:formatCode>
                <c:ptCount val="2"/>
                <c:pt idx="0">
                  <c:v>86</c:v>
                </c:pt>
                <c:pt idx="1">
                  <c:v>14</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scene3d>
                <a:camera prst="orthographicFront"/>
                <a:lightRig rig="twoPt" dir="tl"/>
              </a:scene3d>
              <a:sp3d prstMaterial="flat"/>
            </c:spPr>
          </c:dPt>
          <c:dLbls>
            <c:dLbl>
              <c:idx val="0"/>
              <c:layout>
                <c:manualLayout>
                  <c:x val="-0.19879751142218299"/>
                  <c:y val="-0.180893079154579"/>
                </c:manualLayout>
              </c:layout>
              <c:tx>
                <c:rich>
                  <a:bodyPr/>
                  <a:lstStyle/>
                  <a:p>
                    <a:r>
                      <a:rPr lang="en-US" sz="1100" b="1" smtClean="0">
                        <a:solidFill>
                          <a:schemeClr val="bg1"/>
                        </a:solidFill>
                      </a:rPr>
                      <a:t>72%</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8740837950811701"/>
                  <c:y val="0.149562094211908"/>
                </c:manualLayout>
              </c:layout>
              <c:tx>
                <c:rich>
                  <a:bodyPr/>
                  <a:lstStyle/>
                  <a:p>
                    <a:r>
                      <a:rPr lang="en-US" sz="1100" b="1" smtClean="0">
                        <a:solidFill>
                          <a:schemeClr val="bg1"/>
                        </a:solidFill>
                      </a:rPr>
                      <a:t>28%</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72</c:v>
                </c:pt>
                <c:pt idx="1">
                  <c:v>28</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800"/>
      </a:pPr>
      <a:endParaRPr lang="es-E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9879751142218299"/>
                  <c:y val="-0.180893079154579"/>
                </c:manualLayout>
              </c:layout>
              <c:tx>
                <c:rich>
                  <a:bodyPr/>
                  <a:lstStyle/>
                  <a:p>
                    <a:r>
                      <a:rPr lang="en-US" sz="1100" b="1" smtClean="0">
                        <a:solidFill>
                          <a:schemeClr val="bg1"/>
                        </a:solidFill>
                      </a:rPr>
                      <a:t>70%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8740837950811701"/>
                  <c:y val="0.15833402403646901"/>
                </c:manualLayout>
              </c:layout>
              <c:tx>
                <c:rich>
                  <a:bodyPr/>
                  <a:lstStyle/>
                  <a:p>
                    <a:r>
                      <a:rPr lang="en-US" sz="1100" b="1" smtClean="0">
                        <a:solidFill>
                          <a:schemeClr val="bg1"/>
                        </a:solidFill>
                      </a:rPr>
                      <a:t>30%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70</c:v>
                </c:pt>
                <c:pt idx="1">
                  <c:v>30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20497083697871099"/>
                  <c:y val="-0.15457728968089501"/>
                </c:manualLayout>
              </c:layout>
              <c:tx>
                <c:rich>
                  <a:bodyPr/>
                  <a:lstStyle/>
                  <a:p>
                    <a:r>
                      <a:rPr lang="en-US" sz="1100" b="1" smtClean="0">
                        <a:solidFill>
                          <a:schemeClr val="bg1"/>
                        </a:solidFill>
                      </a:rPr>
                      <a:t>61%</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9975405852046299"/>
                  <c:y val="0.12324561403508801"/>
                </c:manualLayout>
              </c:layout>
              <c:tx>
                <c:rich>
                  <a:bodyPr/>
                  <a:lstStyle/>
                  <a:p>
                    <a:r>
                      <a:rPr lang="en-US" sz="1100" b="1" smtClean="0">
                        <a:solidFill>
                          <a:schemeClr val="bg1"/>
                        </a:solidFill>
                      </a:rPr>
                      <a:t>39%</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61</c:v>
                </c:pt>
                <c:pt idx="1">
                  <c:v>39</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8027947895401999"/>
                  <c:y val="-0.242297969332781"/>
                </c:manualLayout>
              </c:layout>
              <c:tx>
                <c:rich>
                  <a:bodyPr/>
                  <a:lstStyle/>
                  <a:p>
                    <a:r>
                      <a:rPr lang="en-US" sz="1100" b="1" smtClean="0">
                        <a:solidFill>
                          <a:schemeClr val="bg1"/>
                        </a:solidFill>
                      </a:rPr>
                      <a:t>88%</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3185233790220699"/>
                  <c:y val="0.167105953861031"/>
                </c:manualLayout>
              </c:layout>
              <c:tx>
                <c:rich>
                  <a:bodyPr/>
                  <a:lstStyle/>
                  <a:p>
                    <a:r>
                      <a:rPr lang="en-US" sz="1100" b="1" smtClean="0">
                        <a:solidFill>
                          <a:schemeClr val="bg1"/>
                        </a:solidFill>
                      </a:rPr>
                      <a:t>12%</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88</c:v>
                </c:pt>
                <c:pt idx="1">
                  <c:v>12</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25435355302809398"/>
                  <c:y val="-0.17212253073629"/>
                </c:manualLayout>
              </c:layout>
              <c:tx>
                <c:rich>
                  <a:bodyPr/>
                  <a:lstStyle/>
                  <a:p>
                    <a:r>
                      <a:rPr lang="en-US" sz="1100" b="1" smtClean="0">
                        <a:solidFill>
                          <a:schemeClr val="bg1"/>
                        </a:solidFill>
                      </a:rPr>
                      <a:t>76%</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5654369592689801"/>
                  <c:y val="0.184649813510153"/>
                </c:manualLayout>
              </c:layout>
              <c:tx>
                <c:rich>
                  <a:bodyPr/>
                  <a:lstStyle/>
                  <a:p>
                    <a:r>
                      <a:rPr lang="en-US" sz="1100" b="1" smtClean="0">
                        <a:solidFill>
                          <a:schemeClr val="bg1"/>
                        </a:solidFill>
                      </a:rPr>
                      <a:t>24%</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76</c:v>
                </c:pt>
                <c:pt idx="1">
                  <c:v>24</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2"/>
    </mc:Choice>
    <mc:Fallback>
      <c:style val="32"/>
    </mc:Fallback>
  </mc:AlternateContent>
  <c:clrMapOvr bg1="dk1" tx1="lt1" bg2="dk2" tx2="lt2" accent1="accent1" accent2="accent2" accent3="accent3" accent4="accent4" accent5="accent5" accent6="accent6" hlink="hlink" folHlink="folHlink"/>
  <c:chart>
    <c:autoTitleDeleted val="1"/>
    <c:plotArea>
      <c:layout/>
      <c:pieChart>
        <c:varyColors val="1"/>
        <c:ser>
          <c:idx val="0"/>
          <c:order val="0"/>
          <c:tx>
            <c:strRef>
              <c:f>Sheet1!$B$1</c:f>
              <c:strCache>
                <c:ptCount val="1"/>
                <c:pt idx="0">
                  <c:v>Sales</c:v>
                </c:pt>
              </c:strCache>
            </c:strRef>
          </c:tx>
          <c:spPr>
            <a:ln>
              <a:noFill/>
            </a:ln>
            <a:effectLst/>
            <a:scene3d>
              <a:camera prst="orthographicFront"/>
              <a:lightRig rig="twoPt" dir="tl"/>
            </a:scene3d>
            <a:sp3d prstMaterial="flat"/>
          </c:spPr>
          <c:dPt>
            <c:idx val="0"/>
            <c:bubble3D val="0"/>
            <c:spPr>
              <a:solidFill>
                <a:srgbClr val="70ACBB"/>
              </a:solidFill>
              <a:ln>
                <a:noFill/>
              </a:ln>
              <a:effectLst/>
              <a:scene3d>
                <a:camera prst="orthographicFront"/>
                <a:lightRig rig="twoPt" dir="tl"/>
              </a:scene3d>
              <a:sp3d prstMaterial="flat"/>
            </c:spPr>
          </c:dPt>
          <c:dPt>
            <c:idx val="1"/>
            <c:bubble3D val="0"/>
            <c:spPr>
              <a:solidFill>
                <a:srgbClr val="FFFFFF">
                  <a:lumMod val="85000"/>
                </a:srgbClr>
              </a:solidFill>
              <a:ln>
                <a:noFill/>
              </a:ln>
              <a:effectLst/>
              <a:scene3d>
                <a:camera prst="orthographicFront"/>
                <a:lightRig rig="twoPt" dir="tl"/>
              </a:scene3d>
              <a:sp3d prstMaterial="flat"/>
            </c:spPr>
          </c:dPt>
          <c:dLbls>
            <c:dLbl>
              <c:idx val="0"/>
              <c:layout>
                <c:manualLayout>
                  <c:x val="-0.16176096043550101"/>
                  <c:y val="-0.24229866003591699"/>
                </c:manualLayout>
              </c:layout>
              <c:tx>
                <c:rich>
                  <a:bodyPr/>
                  <a:lstStyle/>
                  <a:p>
                    <a:r>
                      <a:rPr lang="en-US" sz="1100" b="1" smtClean="0">
                        <a:solidFill>
                          <a:schemeClr val="bg1"/>
                        </a:solidFill>
                      </a:rPr>
                      <a:t>90%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dLbl>
              <c:idx val="1"/>
              <c:layout>
                <c:manualLayout>
                  <c:x val="0.13185233790220699"/>
                  <c:y val="0.167105953861031"/>
                </c:manualLayout>
              </c:layout>
              <c:tx>
                <c:rich>
                  <a:bodyPr/>
                  <a:lstStyle/>
                  <a:p>
                    <a:r>
                      <a:rPr lang="en-US" sz="1100" b="1" smtClean="0">
                        <a:solidFill>
                          <a:schemeClr val="bg1"/>
                        </a:solidFill>
                      </a:rPr>
                      <a:t>10%</a:t>
                    </a:r>
                    <a:endParaRPr lang="en-US"/>
                  </a:p>
                </c:rich>
              </c:tx>
              <c:showLegendKey val="0"/>
              <c:showVal val="0"/>
              <c:showCatName val="1"/>
              <c:showSerName val="0"/>
              <c:showPercent val="1"/>
              <c:showBubbleSize val="0"/>
              <c:extLst>
                <c:ext xmlns:c15="http://schemas.microsoft.com/office/drawing/2012/chart" uri="{CE6537A1-D6FC-4f65-9D91-7224C49458BB}">
                  <c15:layout/>
                </c:ext>
              </c:extLst>
            </c:dLbl>
            <c:spPr>
              <a:noFill/>
              <a:ln>
                <a:noFill/>
              </a:ln>
              <a:effectLst/>
            </c:spPr>
            <c:txPr>
              <a:bodyPr/>
              <a:lstStyle/>
              <a:p>
                <a:pPr algn="l">
                  <a:defRPr sz="1100" b="1">
                    <a:solidFill>
                      <a:schemeClr val="bg1"/>
                    </a:solidFill>
                  </a:defRPr>
                </a:pPr>
                <a:endParaRPr lang="es-ES"/>
              </a:p>
            </c:txPr>
            <c:showLegendKey val="0"/>
            <c:showVal val="0"/>
            <c:showCatName val="1"/>
            <c:showSerName val="0"/>
            <c:showPercent val="1"/>
            <c:showBubbleSize val="0"/>
            <c:showLeaderLines val="1"/>
            <c:extLst>
              <c:ext xmlns:c15="http://schemas.microsoft.com/office/drawing/2012/chart" uri="{CE6537A1-D6FC-4f65-9D91-7224C49458BB}"/>
            </c:extLst>
          </c:dLbls>
          <c:cat>
            <c:strRef>
              <c:f>Sheet1!$A$2:$A$3</c:f>
              <c:strCache>
                <c:ptCount val="2"/>
                <c:pt idx="0">
                  <c:v>Specific</c:v>
                </c:pt>
                <c:pt idx="1">
                  <c:v>Shared</c:v>
                </c:pt>
              </c:strCache>
            </c:strRef>
          </c:cat>
          <c:val>
            <c:numRef>
              <c:f>Sheet1!$B$2:$B$3</c:f>
              <c:numCache>
                <c:formatCode>General</c:formatCode>
                <c:ptCount val="2"/>
                <c:pt idx="0">
                  <c:v>90</c:v>
                </c:pt>
                <c:pt idx="1">
                  <c:v>10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txPr>
    <a:bodyPr/>
    <a:lstStyle/>
    <a:p>
      <a:pPr>
        <a:defRPr sz="1800"/>
      </a:pPr>
      <a:endParaRPr lang="es-ES"/>
    </a:p>
  </c:txPr>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38C76DA-CFAD-479B-9B56-E9A338DF3D16}" type="datetimeFigureOut">
              <a:rPr lang="es-ES" smtClean="0"/>
              <a:t>07/12/2015</a:t>
            </a:fld>
            <a:endParaRPr lang="es-E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342566-6AA6-4147-B265-5E6F7B507209}" type="slidenum">
              <a:rPr lang="es-ES" smtClean="0"/>
              <a:t>‹#›</a:t>
            </a:fld>
            <a:endParaRPr lang="es-ES"/>
          </a:p>
        </p:txBody>
      </p:sp>
    </p:spTree>
    <p:extLst>
      <p:ext uri="{BB962C8B-B14F-4D97-AF65-F5344CB8AC3E}">
        <p14:creationId xmlns:p14="http://schemas.microsoft.com/office/powerpoint/2010/main" val="3763200146"/>
      </p:ext>
    </p:extLst>
  </p:cSld>
  <p:clrMap bg1="lt1" tx1="dk1" bg2="lt2" tx2="dk2" accent1="accent1" accent2="accent2" accent3="accent3" accent4="accent4" accent5="accent5" accent6="accent6" hlink="hlink" folHlink="folHlink"/>
</p:handoutMaster>
</file>

<file path=ppt/media/image1.png>
</file>

<file path=ppt/media/image13.jpe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50.tiff>
</file>

<file path=ppt/media/image51.png>
</file>

<file path=ppt/media/image52.png>
</file>

<file path=ppt/media/image53.tiff>
</file>

<file path=ppt/media/image54.tiff>
</file>

<file path=ppt/media/image55.png>
</file>

<file path=ppt/media/image56.png>
</file>

<file path=ppt/media/image57.png>
</file>

<file path=ppt/media/image58.png>
</file>

<file path=ppt/media/image59.png>
</file>

<file path=ppt/media/image6.png>
</file>

<file path=ppt/media/image6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08F4C1-5AA7-44C6-8AFA-B82A8F670AC7}" type="datetimeFigureOut">
              <a:rPr lang="en-GB" smtClean="0"/>
              <a:t>07/12/2015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E83BD9-5195-4298-B962-E0672DF7C7D2}" type="slidenum">
              <a:rPr lang="en-GB" smtClean="0"/>
              <a:t>‹#›</a:t>
            </a:fld>
            <a:endParaRPr lang="en-GB"/>
          </a:p>
        </p:txBody>
      </p:sp>
    </p:spTree>
    <p:extLst>
      <p:ext uri="{BB962C8B-B14F-4D97-AF65-F5344CB8AC3E}">
        <p14:creationId xmlns:p14="http://schemas.microsoft.com/office/powerpoint/2010/main" val="3334144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0E83BD9-5195-4298-B962-E0672DF7C7D2}" type="slidenum">
              <a:rPr lang="en-GB" smtClean="0"/>
              <a:t>1</a:t>
            </a:fld>
            <a:endParaRPr lang="en-GB"/>
          </a:p>
        </p:txBody>
      </p:sp>
    </p:spTree>
    <p:extLst>
      <p:ext uri="{BB962C8B-B14F-4D97-AF65-F5344CB8AC3E}">
        <p14:creationId xmlns:p14="http://schemas.microsoft.com/office/powerpoint/2010/main" val="30656534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13</a:t>
            </a:fld>
            <a:endParaRPr lang="en-US"/>
          </a:p>
        </p:txBody>
      </p:sp>
    </p:spTree>
    <p:extLst>
      <p:ext uri="{BB962C8B-B14F-4D97-AF65-F5344CB8AC3E}">
        <p14:creationId xmlns:p14="http://schemas.microsoft.com/office/powerpoint/2010/main" val="35272797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14</a:t>
            </a:fld>
            <a:endParaRPr lang="en-US"/>
          </a:p>
        </p:txBody>
      </p:sp>
    </p:spTree>
    <p:extLst>
      <p:ext uri="{BB962C8B-B14F-4D97-AF65-F5344CB8AC3E}">
        <p14:creationId xmlns:p14="http://schemas.microsoft.com/office/powerpoint/2010/main" val="1087193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15</a:t>
            </a:fld>
            <a:endParaRPr lang="en-US"/>
          </a:p>
        </p:txBody>
      </p:sp>
    </p:spTree>
    <p:extLst>
      <p:ext uri="{BB962C8B-B14F-4D97-AF65-F5344CB8AC3E}">
        <p14:creationId xmlns:p14="http://schemas.microsoft.com/office/powerpoint/2010/main" val="6785830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17</a:t>
            </a:fld>
            <a:endParaRPr lang="en-US"/>
          </a:p>
        </p:txBody>
      </p:sp>
    </p:spTree>
    <p:extLst>
      <p:ext uri="{BB962C8B-B14F-4D97-AF65-F5344CB8AC3E}">
        <p14:creationId xmlns:p14="http://schemas.microsoft.com/office/powerpoint/2010/main" val="34999278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18</a:t>
            </a:fld>
            <a:endParaRPr lang="en-US"/>
          </a:p>
        </p:txBody>
      </p:sp>
    </p:spTree>
    <p:extLst>
      <p:ext uri="{BB962C8B-B14F-4D97-AF65-F5344CB8AC3E}">
        <p14:creationId xmlns:p14="http://schemas.microsoft.com/office/powerpoint/2010/main" val="11591814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20</a:t>
            </a:fld>
            <a:endParaRPr lang="en-US"/>
          </a:p>
        </p:txBody>
      </p:sp>
    </p:spTree>
    <p:extLst>
      <p:ext uri="{BB962C8B-B14F-4D97-AF65-F5344CB8AC3E}">
        <p14:creationId xmlns:p14="http://schemas.microsoft.com/office/powerpoint/2010/main" val="8895267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22</a:t>
            </a:fld>
            <a:endParaRPr lang="en-US"/>
          </a:p>
        </p:txBody>
      </p:sp>
    </p:spTree>
    <p:extLst>
      <p:ext uri="{BB962C8B-B14F-4D97-AF65-F5344CB8AC3E}">
        <p14:creationId xmlns:p14="http://schemas.microsoft.com/office/powerpoint/2010/main" val="30894218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24</a:t>
            </a:fld>
            <a:endParaRPr lang="en-US"/>
          </a:p>
        </p:txBody>
      </p:sp>
    </p:spTree>
    <p:extLst>
      <p:ext uri="{BB962C8B-B14F-4D97-AF65-F5344CB8AC3E}">
        <p14:creationId xmlns:p14="http://schemas.microsoft.com/office/powerpoint/2010/main" val="10435148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25</a:t>
            </a:fld>
            <a:endParaRPr lang="en-US"/>
          </a:p>
        </p:txBody>
      </p:sp>
    </p:spTree>
    <p:extLst>
      <p:ext uri="{BB962C8B-B14F-4D97-AF65-F5344CB8AC3E}">
        <p14:creationId xmlns:p14="http://schemas.microsoft.com/office/powerpoint/2010/main" val="8104333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26</a:t>
            </a:fld>
            <a:endParaRPr lang="en-US"/>
          </a:p>
        </p:txBody>
      </p:sp>
    </p:spTree>
    <p:extLst>
      <p:ext uri="{BB962C8B-B14F-4D97-AF65-F5344CB8AC3E}">
        <p14:creationId xmlns:p14="http://schemas.microsoft.com/office/powerpoint/2010/main" val="138569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DCB8B13-F54A-4625-AF12-F2357174F504}" type="datetime1">
              <a:rPr lang="en-US" smtClean="0"/>
              <a:t>12/7/2015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2253730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27</a:t>
            </a:fld>
            <a:endParaRPr lang="en-US"/>
          </a:p>
        </p:txBody>
      </p:sp>
    </p:spTree>
    <p:extLst>
      <p:ext uri="{BB962C8B-B14F-4D97-AF65-F5344CB8AC3E}">
        <p14:creationId xmlns:p14="http://schemas.microsoft.com/office/powerpoint/2010/main" val="4910598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BD7D81-D864-B349-9FB4-613ED1F9D755}" type="slidenum">
              <a:rPr lang="en-US" smtClean="0"/>
              <a:t>28</a:t>
            </a:fld>
            <a:endParaRPr lang="en-US"/>
          </a:p>
        </p:txBody>
      </p:sp>
    </p:spTree>
    <p:extLst>
      <p:ext uri="{BB962C8B-B14F-4D97-AF65-F5344CB8AC3E}">
        <p14:creationId xmlns:p14="http://schemas.microsoft.com/office/powerpoint/2010/main" val="40812265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29</a:t>
            </a:fld>
            <a:endParaRPr lang="en-US"/>
          </a:p>
        </p:txBody>
      </p:sp>
    </p:spTree>
    <p:extLst>
      <p:ext uri="{BB962C8B-B14F-4D97-AF65-F5344CB8AC3E}">
        <p14:creationId xmlns:p14="http://schemas.microsoft.com/office/powerpoint/2010/main" val="39530519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31</a:t>
            </a:fld>
            <a:endParaRPr lang="en-US"/>
          </a:p>
        </p:txBody>
      </p:sp>
    </p:spTree>
    <p:extLst>
      <p:ext uri="{BB962C8B-B14F-4D97-AF65-F5344CB8AC3E}">
        <p14:creationId xmlns:p14="http://schemas.microsoft.com/office/powerpoint/2010/main" val="3823370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33</a:t>
            </a:fld>
            <a:endParaRPr lang="en-US"/>
          </a:p>
        </p:txBody>
      </p:sp>
    </p:spTree>
    <p:extLst>
      <p:ext uri="{BB962C8B-B14F-4D97-AF65-F5344CB8AC3E}">
        <p14:creationId xmlns:p14="http://schemas.microsoft.com/office/powerpoint/2010/main" val="535858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34</a:t>
            </a:fld>
            <a:endParaRPr lang="en-US"/>
          </a:p>
        </p:txBody>
      </p:sp>
    </p:spTree>
    <p:extLst>
      <p:ext uri="{BB962C8B-B14F-4D97-AF65-F5344CB8AC3E}">
        <p14:creationId xmlns:p14="http://schemas.microsoft.com/office/powerpoint/2010/main" val="688052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35</a:t>
            </a:fld>
            <a:endParaRPr lang="en-US"/>
          </a:p>
        </p:txBody>
      </p:sp>
    </p:spTree>
    <p:extLst>
      <p:ext uri="{BB962C8B-B14F-4D97-AF65-F5344CB8AC3E}">
        <p14:creationId xmlns:p14="http://schemas.microsoft.com/office/powerpoint/2010/main" val="391773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36</a:t>
            </a:fld>
            <a:endParaRPr lang="en-US"/>
          </a:p>
        </p:txBody>
      </p:sp>
    </p:spTree>
    <p:extLst>
      <p:ext uri="{BB962C8B-B14F-4D97-AF65-F5344CB8AC3E}">
        <p14:creationId xmlns:p14="http://schemas.microsoft.com/office/powerpoint/2010/main" val="8647643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244B1D4-63DB-514D-99AA-086E2EBFDFEF}" type="slidenum">
              <a:rPr lang="en-US" smtClean="0"/>
              <a:pPr>
                <a:defRPr/>
              </a:pPr>
              <a:t>37</a:t>
            </a:fld>
            <a:endParaRPr lang="en-US"/>
          </a:p>
        </p:txBody>
      </p:sp>
    </p:spTree>
    <p:extLst>
      <p:ext uri="{BB962C8B-B14F-4D97-AF65-F5344CB8AC3E}">
        <p14:creationId xmlns:p14="http://schemas.microsoft.com/office/powerpoint/2010/main" val="3465617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12/7/2015 2:23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41</a:t>
            </a:fld>
            <a:endParaRPr lang="en-US" dirty="0">
              <a:solidFill>
                <a:prstClr val="black"/>
              </a:solidFill>
            </a:endParaRPr>
          </a:p>
        </p:txBody>
      </p:sp>
    </p:spTree>
    <p:extLst>
      <p:ext uri="{BB962C8B-B14F-4D97-AF65-F5344CB8AC3E}">
        <p14:creationId xmlns:p14="http://schemas.microsoft.com/office/powerpoint/2010/main" val="2925390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7704687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42</a:t>
            </a:fld>
            <a:endParaRPr lang="en-US"/>
          </a:p>
        </p:txBody>
      </p:sp>
    </p:spTree>
    <p:extLst>
      <p:ext uri="{BB962C8B-B14F-4D97-AF65-F5344CB8AC3E}">
        <p14:creationId xmlns:p14="http://schemas.microsoft.com/office/powerpoint/2010/main" val="2173534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12/7/2015 2:23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701333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8</a:t>
            </a:fld>
            <a:endParaRPr lang="en-US"/>
          </a:p>
        </p:txBody>
      </p:sp>
    </p:spTree>
    <p:extLst>
      <p:ext uri="{BB962C8B-B14F-4D97-AF65-F5344CB8AC3E}">
        <p14:creationId xmlns:p14="http://schemas.microsoft.com/office/powerpoint/2010/main" val="1016916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5097B6B-FF96-F443-AED4-FFB28983C4F8}" type="slidenum">
              <a:rPr lang="en-US" smtClean="0"/>
              <a:t>9</a:t>
            </a:fld>
            <a:endParaRPr lang="en-US"/>
          </a:p>
        </p:txBody>
      </p:sp>
    </p:spTree>
    <p:extLst>
      <p:ext uri="{BB962C8B-B14F-4D97-AF65-F5344CB8AC3E}">
        <p14:creationId xmlns:p14="http://schemas.microsoft.com/office/powerpoint/2010/main" val="154463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12/7/2015 2:23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4183698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12/7/2015 2:23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20884015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12/7/2015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798004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lumMod val="50000"/>
          </a:schemeClr>
        </a:solidFill>
        <a:effectLst/>
      </p:bgPr>
    </p:bg>
    <p:spTree>
      <p:nvGrpSpPr>
        <p:cNvPr id="1" name=""/>
        <p:cNvGrpSpPr/>
        <p:nvPr/>
      </p:nvGrpSpPr>
      <p:grpSpPr>
        <a:xfrm>
          <a:off x="0" y="0"/>
          <a:ext cx="0" cy="0"/>
          <a:chOff x="0" y="0"/>
          <a:chExt cx="0" cy="0"/>
        </a:xfrm>
      </p:grpSpPr>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err="1" smtClean="0"/>
              <a:t>Conclusiones</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lumMod val="50000"/>
          </a:schemeClr>
        </a:solidFill>
        <a:effectLst/>
      </p:bgPr>
    </p:bg>
    <p:spTree>
      <p:nvGrpSpPr>
        <p:cNvPr id="1" name=""/>
        <p:cNvGrpSpPr/>
        <p:nvPr/>
      </p:nvGrpSpPr>
      <p:grpSpPr>
        <a:xfrm>
          <a:off x="0" y="0"/>
          <a:ext cx="0" cy="0"/>
          <a:chOff x="0" y="0"/>
          <a:chExt cx="0" cy="0"/>
        </a:xfrm>
      </p:grpSpPr>
      <p:grpSp>
        <p:nvGrpSpPr>
          <p:cNvPr id="44" name="Group 43"/>
          <p:cNvGrpSpPr/>
          <p:nvPr userDrawn="1"/>
        </p:nvGrpSpPr>
        <p:grpSpPr>
          <a:xfrm>
            <a:off x="10472959" y="5622049"/>
            <a:ext cx="1350521" cy="287683"/>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a:t>
            </a:r>
            <a:r>
              <a:rPr lang="en-US" sz="667" dirty="0" smtClean="0">
                <a:solidFill>
                  <a:prstClr val="white">
                    <a:alpha val="95000"/>
                  </a:prstClr>
                </a:solidFill>
                <a:cs typeface="Segoe UI" pitchFamily="34" charset="0"/>
              </a:rPr>
              <a:t>2015 </a:t>
            </a:r>
            <a:r>
              <a:rPr lang="en-US" sz="667" dirty="0">
                <a:solidFill>
                  <a:prstClr val="white">
                    <a:alpha val="95000"/>
                  </a:prstClr>
                </a:solidFill>
                <a:cs typeface="Segoe UI" pitchFamily="34" charset="0"/>
              </a:rPr>
              <a:t>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22038" y="2217294"/>
            <a:ext cx="1444962" cy="2287854"/>
          </a:xfrm>
          <a:prstGeom prst="rect">
            <a:avLst/>
          </a:prstGeom>
        </p:spPr>
      </p:pic>
      <p:sp>
        <p:nvSpPr>
          <p:cNvPr id="2" name="TextBox 1"/>
          <p:cNvSpPr txBox="1"/>
          <p:nvPr userDrawn="1"/>
        </p:nvSpPr>
        <p:spPr>
          <a:xfrm>
            <a:off x="3124200" y="2508680"/>
            <a:ext cx="7239000" cy="2148280"/>
          </a:xfrm>
          <a:prstGeom prst="rect">
            <a:avLst/>
          </a:prstGeom>
          <a:noFill/>
        </p:spPr>
        <p:txBody>
          <a:bodyPr wrap="square" lIns="137160" tIns="109728" rIns="137160" bIns="109728" rtlCol="0">
            <a:spAutoFit/>
          </a:bodyPr>
          <a:lstStyle/>
          <a:p>
            <a:pPr>
              <a:lnSpc>
                <a:spcPct val="90000"/>
              </a:lnSpc>
              <a:spcBef>
                <a:spcPts val="600"/>
              </a:spcBef>
            </a:pPr>
            <a:r>
              <a:rPr lang="en-US" sz="3200" b="1" dirty="0" err="1" smtClean="0"/>
              <a:t>Permaneced</a:t>
            </a:r>
            <a:r>
              <a:rPr lang="en-US" sz="3200" b="1" dirty="0" smtClean="0"/>
              <a:t> </a:t>
            </a:r>
            <a:r>
              <a:rPr lang="en-US" sz="3200" b="1" dirty="0" err="1" smtClean="0"/>
              <a:t>atentos</a:t>
            </a:r>
            <a:r>
              <a:rPr lang="en-US" sz="3200" b="1" dirty="0" smtClean="0"/>
              <a:t> para </a:t>
            </a:r>
            <a:r>
              <a:rPr lang="en-US" sz="3200" b="1" dirty="0" err="1" smtClean="0"/>
              <a:t>más</a:t>
            </a:r>
            <a:r>
              <a:rPr lang="en-US" sz="3200" b="1" dirty="0" smtClean="0"/>
              <a:t> </a:t>
            </a:r>
            <a:r>
              <a:rPr lang="en-US" sz="3200" b="1" dirty="0" err="1" smtClean="0"/>
              <a:t>eventos</a:t>
            </a:r>
            <a:r>
              <a:rPr lang="en-US" sz="3200" b="1" dirty="0" smtClean="0"/>
              <a:t> MVP</a:t>
            </a:r>
            <a:r>
              <a:rPr lang="en-US" sz="3200" b="1" baseline="0" dirty="0" smtClean="0"/>
              <a:t> </a:t>
            </a:r>
            <a:r>
              <a:rPr lang="en-US" sz="3200" b="1" baseline="0" dirty="0" err="1" smtClean="0"/>
              <a:t>globales</a:t>
            </a:r>
            <a:r>
              <a:rPr lang="en-US" sz="3200" b="1" dirty="0" smtClean="0"/>
              <a:t>!</a:t>
            </a:r>
          </a:p>
          <a:p>
            <a:pPr>
              <a:lnSpc>
                <a:spcPct val="90000"/>
              </a:lnSpc>
              <a:spcBef>
                <a:spcPts val="600"/>
              </a:spcBef>
            </a:pPr>
            <a:endParaRPr lang="en-US" sz="3200" dirty="0" smtClean="0"/>
          </a:p>
          <a:p>
            <a:pPr>
              <a:lnSpc>
                <a:spcPct val="90000"/>
              </a:lnSpc>
              <a:spcBef>
                <a:spcPts val="600"/>
              </a:spcBef>
            </a:pPr>
            <a:r>
              <a:rPr lang="en-US" sz="3200" b="1" dirty="0" err="1" smtClean="0"/>
              <a:t>Visítanos</a:t>
            </a:r>
            <a:r>
              <a:rPr lang="en-US" sz="3200" b="1" baseline="0" dirty="0" smtClean="0"/>
              <a:t> </a:t>
            </a:r>
            <a:r>
              <a:rPr lang="en-US" sz="3200" b="1" baseline="0" dirty="0" err="1" smtClean="0"/>
              <a:t>en</a:t>
            </a:r>
            <a:r>
              <a:rPr lang="en-US" sz="3200" b="1" baseline="0" dirty="0" smtClean="0"/>
              <a:t> http://mvp.microsoft.com</a:t>
            </a:r>
            <a:endParaRPr lang="en-US" sz="3200" b="1" dirty="0" smtClean="0"/>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34606524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smtClean="0"/>
              <a:t>Click to edit Master title style</a:t>
            </a:r>
            <a:endParaRPr lang="en-US" dirty="0"/>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2861277459"/>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6096001" y="1187620"/>
            <a:ext cx="5826760" cy="5379312"/>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4162916886"/>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pic>
        <p:nvPicPr>
          <p:cNvPr id="4" name="Picture 3"/>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sp>
        <p:nvSpPr>
          <p:cNvPr id="5" name="Footer Placeholder 6"/>
          <p:cNvSpPr txBox="1">
            <a:spLocks/>
          </p:cNvSpPr>
          <p:nvPr userDrawn="1"/>
        </p:nvSpPr>
        <p:spPr>
          <a:xfrm>
            <a:off x="10529456"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MICROSOFT CONFIDENTIAL</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1302674941"/>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73737"/>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2213052158"/>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5" name="Picture 4"/>
          <p:cNvPicPr>
            <a:picLocks noChangeAspect="1"/>
          </p:cNvPicPr>
          <p:nvPr userDrawn="1"/>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267793" y="6417567"/>
            <a:ext cx="353996" cy="353996"/>
          </a:xfrm>
          <a:prstGeom prst="rect">
            <a:avLst/>
          </a:prstGeom>
        </p:spPr>
      </p:pic>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08988" y="283719"/>
            <a:ext cx="714492" cy="1131278"/>
          </a:xfrm>
          <a:prstGeom prst="rect">
            <a:avLst/>
          </a:prstGeom>
        </p:spPr>
      </p:pic>
    </p:spTree>
    <p:extLst>
      <p:ext uri="{BB962C8B-B14F-4D97-AF65-F5344CB8AC3E}">
        <p14:creationId xmlns:p14="http://schemas.microsoft.com/office/powerpoint/2010/main" val="4090808362"/>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1857819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835816692"/>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7862362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106744974"/>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itle">
  <p:cSld name="1_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 name="Subtitle 2"/>
          <p:cNvSpPr>
            <a:spLocks noGrp="1"/>
          </p:cNvSpPr>
          <p:nvPr userDrawn="1">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9376254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247731"/>
          </a:xfrm>
        </p:spPr>
        <p:txBody>
          <a:bodyPr>
            <a:spAutoFit/>
          </a:bodyPr>
          <a:lstStyle>
            <a:lvl3pPr>
              <a:defRPr sz="2353"/>
            </a:lvl3pPr>
            <a:lvl4pPr>
              <a:defRPr sz="1961"/>
            </a:lvl4pPr>
            <a:lvl5pPr>
              <a:defRPr sz="1961"/>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5360274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7" name="Text Placeholder 13"/>
          <p:cNvSpPr>
            <a:spLocks noGrp="1"/>
          </p:cNvSpPr>
          <p:nvPr>
            <p:ph type="body" sz="quarter" idx="17" hasCustomPrompt="1"/>
          </p:nvPr>
        </p:nvSpPr>
        <p:spPr>
          <a:xfrm>
            <a:off x="609600" y="1079503"/>
            <a:ext cx="10972800" cy="402674"/>
          </a:xfrm>
        </p:spPr>
        <p:txBody>
          <a:bodyPr/>
          <a:lstStyle>
            <a:lvl1pPr marL="0" indent="0">
              <a:buNone/>
              <a:defRPr sz="1600">
                <a:solidFill>
                  <a:schemeClr val="tx1"/>
                </a:solidFill>
              </a:defRPr>
            </a:lvl1pPr>
            <a:lvl2pPr marL="232773" indent="0">
              <a:buNone/>
              <a:defRPr sz="1600">
                <a:solidFill>
                  <a:schemeClr val="tx1"/>
                </a:solidFill>
              </a:defRPr>
            </a:lvl2pPr>
            <a:lvl3pPr marL="457084" indent="0">
              <a:buNone/>
              <a:defRPr sz="1600">
                <a:solidFill>
                  <a:schemeClr val="tx1"/>
                </a:solidFill>
              </a:defRPr>
            </a:lvl3pPr>
            <a:lvl4pPr marL="689855" indent="0">
              <a:buNone/>
              <a:defRPr sz="1600">
                <a:solidFill>
                  <a:schemeClr val="tx1"/>
                </a:solidFill>
              </a:defRPr>
            </a:lvl4pPr>
            <a:lvl5pPr marL="914164" indent="0">
              <a:buNone/>
              <a:defRPr sz="1600">
                <a:solidFill>
                  <a:schemeClr val="tx1"/>
                </a:solidFill>
              </a:defRPr>
            </a:lvl5pPr>
          </a:lstStyle>
          <a:p>
            <a:pPr lvl="0"/>
            <a:r>
              <a:rPr lang="en-US" dirty="0" smtClean="0"/>
              <a:t>Click to edit text</a:t>
            </a:r>
            <a:endParaRPr lang="en-US" dirty="0"/>
          </a:p>
        </p:txBody>
      </p:sp>
      <p:sp>
        <p:nvSpPr>
          <p:cNvPr id="8" name="Date Placeholder 7"/>
          <p:cNvSpPr>
            <a:spLocks noGrp="1"/>
          </p:cNvSpPr>
          <p:nvPr>
            <p:ph type="dt" sz="half" idx="18"/>
          </p:nvPr>
        </p:nvSpPr>
        <p:spPr>
          <a:xfrm>
            <a:off x="2570044" y="6347738"/>
            <a:ext cx="1465007" cy="184670"/>
          </a:xfrm>
          <a:prstGeom prst="rect">
            <a:avLst/>
          </a:prstGeom>
        </p:spPr>
        <p:txBody>
          <a:bodyPr/>
          <a:lstStyle/>
          <a:p>
            <a:fld id="{5C4A0D7F-3A04-401B-B93A-D2B4A04D7D6E}" type="datetime1">
              <a:rPr lang="en-US" smtClean="0">
                <a:solidFill>
                  <a:srgbClr val="979796">
                    <a:lumMod val="40000"/>
                    <a:lumOff val="60000"/>
                  </a:srgbClr>
                </a:solidFill>
              </a:rPr>
              <a:pPr/>
              <a:t>12/7/2015</a:t>
            </a:fld>
            <a:endParaRPr lang="en-US" dirty="0">
              <a:solidFill>
                <a:srgbClr val="979796">
                  <a:lumMod val="40000"/>
                  <a:lumOff val="60000"/>
                </a:srgbClr>
              </a:solidFill>
            </a:endParaRPr>
          </a:p>
        </p:txBody>
      </p:sp>
      <p:sp>
        <p:nvSpPr>
          <p:cNvPr id="9" name="Footer Placeholder 8"/>
          <p:cNvSpPr>
            <a:spLocks noGrp="1"/>
          </p:cNvSpPr>
          <p:nvPr>
            <p:ph type="ftr" sz="quarter" idx="19"/>
          </p:nvPr>
        </p:nvSpPr>
        <p:spPr>
          <a:xfrm>
            <a:off x="931880" y="6347739"/>
            <a:ext cx="1638164" cy="184671"/>
          </a:xfrm>
          <a:prstGeom prst="rect">
            <a:avLst/>
          </a:prstGeom>
        </p:spPr>
        <p:txBody>
          <a:bodyPr/>
          <a:lstStyle/>
          <a:p>
            <a:r>
              <a:rPr lang="en-US" dirty="0" smtClean="0">
                <a:solidFill>
                  <a:srgbClr val="979796">
                    <a:lumMod val="40000"/>
                    <a:lumOff val="60000"/>
                  </a:srgbClr>
                </a:solidFill>
              </a:rPr>
              <a:t>Microsoft confidential</a:t>
            </a:r>
            <a:endParaRPr lang="en-US" dirty="0">
              <a:solidFill>
                <a:srgbClr val="979796">
                  <a:lumMod val="40000"/>
                  <a:lumOff val="60000"/>
                </a:srgbClr>
              </a:solidFill>
            </a:endParaRPr>
          </a:p>
        </p:txBody>
      </p:sp>
      <p:sp>
        <p:nvSpPr>
          <p:cNvPr id="10" name="Slide Number Placeholder 9"/>
          <p:cNvSpPr>
            <a:spLocks noGrp="1"/>
          </p:cNvSpPr>
          <p:nvPr>
            <p:ph type="sldNum" sz="quarter" idx="20"/>
          </p:nvPr>
        </p:nvSpPr>
        <p:spPr>
          <a:xfrm>
            <a:off x="609601" y="6347739"/>
            <a:ext cx="305234" cy="184672"/>
          </a:xfrm>
          <a:prstGeom prst="rect">
            <a:avLst/>
          </a:prstGeom>
        </p:spPr>
        <p:txBody>
          <a:bodyPr/>
          <a:lstStyle/>
          <a:p>
            <a:fld id="{B6F15528-21DE-4FAA-801E-634DDDAF4B2B}" type="slidenum">
              <a:rPr lang="en-US" smtClean="0">
                <a:solidFill>
                  <a:srgbClr val="979796">
                    <a:lumMod val="40000"/>
                    <a:lumOff val="60000"/>
                  </a:srgbClr>
                </a:solidFill>
              </a:rPr>
              <a:pPr/>
              <a:t>‹#›</a:t>
            </a:fld>
            <a:endParaRPr lang="en-US" dirty="0">
              <a:solidFill>
                <a:srgbClr val="979796">
                  <a:lumMod val="40000"/>
                  <a:lumOff val="60000"/>
                </a:srgbClr>
              </a:solidFill>
            </a:endParaRPr>
          </a:p>
        </p:txBody>
      </p:sp>
      <p:sp>
        <p:nvSpPr>
          <p:cNvPr id="11" name="Title 10"/>
          <p:cNvSpPr>
            <a:spLocks noGrp="1"/>
          </p:cNvSpPr>
          <p:nvPr>
            <p:ph type="title" hasCustomPrompt="1"/>
          </p:nvPr>
        </p:nvSpPr>
        <p:spPr>
          <a:xfrm>
            <a:off x="609600" y="535942"/>
            <a:ext cx="10972800" cy="517066"/>
          </a:xfrm>
        </p:spPr>
        <p:txBody>
          <a:bodyPr/>
          <a:lstStyle/>
          <a:p>
            <a:r>
              <a:rPr lang="en-US" dirty="0" smtClean="0"/>
              <a:t>Click to edit title</a:t>
            </a:r>
            <a:endParaRPr lang="en-US" dirty="0"/>
          </a:p>
        </p:txBody>
      </p:sp>
    </p:spTree>
    <p:extLst>
      <p:ext uri="{BB962C8B-B14F-4D97-AF65-F5344CB8AC3E}">
        <p14:creationId xmlns:p14="http://schemas.microsoft.com/office/powerpoint/2010/main" val="358574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5109">
                      <a:schemeClr val="tx2"/>
                    </a:gs>
                    <a:gs pos="25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gradFill>
                  <a:gsLst>
                    <a:gs pos="100000">
                      <a:schemeClr val="tx2"/>
                    </a:gs>
                    <a:gs pos="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2385336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20188"/>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65408990"/>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2011172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556481055"/>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userDrawn="1">
  <p:cSld name="1_DEMO Lead-in">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4" name="TextBox 3"/>
          <p:cNvSpPr txBox="1"/>
          <p:nvPr userDrawn="1"/>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Tree>
    <p:extLst>
      <p:ext uri="{BB962C8B-B14F-4D97-AF65-F5344CB8AC3E}">
        <p14:creationId xmlns:p14="http://schemas.microsoft.com/office/powerpoint/2010/main" val="5377259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accent1">
            <a:lumMod val="60000"/>
            <a:lumOff val="4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176253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86508345"/>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9570"/>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 dirty="0" smtClean="0"/>
              <a:t>Reconnect(); Sevilla</a:t>
            </a:r>
            <a:endParaRPr lang="en-US" sz="800" dirty="0" smtClean="0">
              <a:solidFill>
                <a:srgbClr val="666666"/>
              </a:solidFill>
            </a:endParaRP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9" r:id="rId20"/>
    <p:sldLayoutId id="2147483740" r:id="rId21"/>
    <p:sldLayoutId id="2147483741" r:id="rId22"/>
    <p:sldLayoutId id="2147483742" r:id="rId23"/>
    <p:sldLayoutId id="2147483743" r:id="rId24"/>
    <p:sldLayoutId id="2147483744" r:id="rId25"/>
    <p:sldLayoutId id="2147483745" r:id="rId26"/>
    <p:sldLayoutId id="2147483746" r:id="rId27"/>
    <p:sldLayoutId id="2147483748" r:id="rId28"/>
    <p:sldLayoutId id="2147483749" r:id="rId29"/>
    <p:sldLayoutId id="2147483750" r:id="rId30"/>
    <p:sldLayoutId id="2147483752" r:id="rId31"/>
    <p:sldLayoutId id="2147483756" r:id="rId32"/>
    <p:sldLayoutId id="2147483757" r:id="rId33"/>
    <p:sldLayoutId id="2147483758" r:id="rId34"/>
    <p:sldLayoutId id="2147483759" r:id="rId35"/>
    <p:sldLayoutId id="2147483760" r:id="rId36"/>
    <p:sldLayoutId id="2147483761" r:id="rId37"/>
    <p:sldLayoutId id="2147483762" r:id="rId38"/>
    <p:sldLayoutId id="2147483763" r:id="rId39"/>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4.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chart" Target="../charts/chart1.xml"/><Relationship Id="rId7" Type="http://schemas.openxmlformats.org/officeDocument/2006/relationships/chart" Target="../charts/chart5.xml"/><Relationship Id="rId2" Type="http://schemas.openxmlformats.org/officeDocument/2006/relationships/notesSlide" Target="../notesSlides/notesSlide12.xml"/><Relationship Id="rId1" Type="http://schemas.openxmlformats.org/officeDocument/2006/relationships/slideLayout" Target="../slideLayouts/slideLayout31.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 Id="rId9" Type="http://schemas.openxmlformats.org/officeDocument/2006/relationships/chart" Target="../charts/char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3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21.emf"/><Relationship Id="rId4" Type="http://schemas.openxmlformats.org/officeDocument/2006/relationships/image" Target="../media/image2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10.emf"/></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28.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png"/><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image" Target="../media/image33.png"/><Relationship Id="rId5" Type="http://schemas.openxmlformats.org/officeDocument/2006/relationships/image" Target="../media/image32.png"/><Relationship Id="rId10" Type="http://schemas.openxmlformats.org/officeDocument/2006/relationships/image" Target="../media/image37.png"/><Relationship Id="rId4" Type="http://schemas.openxmlformats.org/officeDocument/2006/relationships/image" Target="../media/image31.png"/><Relationship Id="rId9" Type="http://schemas.openxmlformats.org/officeDocument/2006/relationships/image" Target="../media/image36.png"/></Relationships>
</file>

<file path=ppt/slides/_rels/slide29.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image" Target="../media/image38.png"/><Relationship Id="rId7" Type="http://schemas.openxmlformats.org/officeDocument/2006/relationships/image" Target="../media/image42.png"/><Relationship Id="rId2" Type="http://schemas.openxmlformats.org/officeDocument/2006/relationships/notesSlide" Target="../notesSlides/notesSlide22.xml"/><Relationship Id="rId1" Type="http://schemas.openxmlformats.org/officeDocument/2006/relationships/slideLayout" Target="../slideLayouts/slideLayout38.xml"/><Relationship Id="rId6" Type="http://schemas.openxmlformats.org/officeDocument/2006/relationships/image" Target="../media/image41.png"/><Relationship Id="rId5" Type="http://schemas.openxmlformats.org/officeDocument/2006/relationships/image" Target="../media/image40.png"/><Relationship Id="rId10" Type="http://schemas.openxmlformats.org/officeDocument/2006/relationships/image" Target="../media/image45.png"/><Relationship Id="rId4" Type="http://schemas.openxmlformats.org/officeDocument/2006/relationships/image" Target="../media/image39.png"/><Relationship Id="rId9" Type="http://schemas.openxmlformats.org/officeDocument/2006/relationships/image" Target="../media/image44.png"/></Relationships>
</file>

<file path=ppt/slides/_rels/slide3.xml.rels><?xml version="1.0" encoding="UTF-8" standalone="yes"?>
<Relationships xmlns="http://schemas.openxmlformats.org/package/2006/relationships"><Relationship Id="rId3" Type="http://schemas.openxmlformats.org/officeDocument/2006/relationships/hyperlink" Target="http://geeks.ms/blogs/jsuarez" TargetMode="External"/><Relationship Id="rId2" Type="http://schemas.openxmlformats.org/officeDocument/2006/relationships/notesSlide" Target="../notesSlides/notesSlide2.xml"/><Relationship Id="rId1" Type="http://schemas.openxmlformats.org/officeDocument/2006/relationships/slideLayout" Target="../slideLayouts/slideLayout3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mailto:javiersuarezruiz@Hotmail.com"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image" Target="../media/image49.emf"/><Relationship Id="rId4" Type="http://schemas.openxmlformats.org/officeDocument/2006/relationships/image" Target="../media/image48.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3.xml.rels><?xml version="1.0" encoding="UTF-8" standalone="yes"?>
<Relationships xmlns="http://schemas.openxmlformats.org/package/2006/relationships"><Relationship Id="rId3" Type="http://schemas.openxmlformats.org/officeDocument/2006/relationships/image" Target="../media/image50.tiff"/><Relationship Id="rId2" Type="http://schemas.openxmlformats.org/officeDocument/2006/relationships/notesSlide" Target="../notesSlides/notesSlide24.xml"/><Relationship Id="rId1" Type="http://schemas.openxmlformats.org/officeDocument/2006/relationships/slideLayout" Target="../slideLayouts/slideLayout39.xml"/></Relationships>
</file>

<file path=ppt/slides/_rels/slide34.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25.xml"/><Relationship Id="rId1" Type="http://schemas.openxmlformats.org/officeDocument/2006/relationships/slideLayout" Target="../slideLayouts/slideLayout39.xml"/></Relationships>
</file>

<file path=ppt/slides/_rels/slide35.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6.xml"/><Relationship Id="rId1" Type="http://schemas.openxmlformats.org/officeDocument/2006/relationships/slideLayout" Target="../slideLayouts/slideLayout39.xml"/></Relationships>
</file>

<file path=ppt/slides/_rels/slide36.xml.rels><?xml version="1.0" encoding="UTF-8" standalone="yes"?>
<Relationships xmlns="http://schemas.openxmlformats.org/package/2006/relationships"><Relationship Id="rId3" Type="http://schemas.openxmlformats.org/officeDocument/2006/relationships/image" Target="../media/image53.tiff"/><Relationship Id="rId2" Type="http://schemas.openxmlformats.org/officeDocument/2006/relationships/notesSlide" Target="../notesSlides/notesSlide27.xml"/><Relationship Id="rId1" Type="http://schemas.openxmlformats.org/officeDocument/2006/relationships/slideLayout" Target="../slideLayouts/slideLayout39.xml"/></Relationships>
</file>

<file path=ppt/slides/_rels/slide37.xml.rels><?xml version="1.0" encoding="UTF-8" standalone="yes"?>
<Relationships xmlns="http://schemas.openxmlformats.org/package/2006/relationships"><Relationship Id="rId3" Type="http://schemas.openxmlformats.org/officeDocument/2006/relationships/image" Target="../media/image54.tiff"/><Relationship Id="rId7" Type="http://schemas.openxmlformats.org/officeDocument/2006/relationships/image" Target="../media/image58.png"/><Relationship Id="rId2" Type="http://schemas.openxmlformats.org/officeDocument/2006/relationships/notesSlide" Target="../notesSlides/notesSlide28.xml"/><Relationship Id="rId1" Type="http://schemas.openxmlformats.org/officeDocument/2006/relationships/slideLayout" Target="../slideLayouts/slideLayout39.xml"/><Relationship Id="rId6" Type="http://schemas.openxmlformats.org/officeDocument/2006/relationships/image" Target="../media/image57.png"/><Relationship Id="rId5" Type="http://schemas.openxmlformats.org/officeDocument/2006/relationships/image" Target="../media/image56.png"/><Relationship Id="rId4" Type="http://schemas.openxmlformats.org/officeDocument/2006/relationships/image" Target="../media/image55.png"/></Relationships>
</file>

<file path=ppt/slides/_rels/slide3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notesSlide" Target="../notesSlides/notesSlide29.xml"/><Relationship Id="rId1" Type="http://schemas.openxmlformats.org/officeDocument/2006/relationships/slideLayout" Target="../slideLayouts/slideLayout12.xml"/><Relationship Id="rId6" Type="http://schemas.openxmlformats.org/officeDocument/2006/relationships/image" Target="../media/image64.emf"/><Relationship Id="rId5" Type="http://schemas.openxmlformats.org/officeDocument/2006/relationships/image" Target="../media/image63.emf"/><Relationship Id="rId4" Type="http://schemas.openxmlformats.org/officeDocument/2006/relationships/image" Target="../media/image62.emf"/></Relationships>
</file>

<file path=ppt/slides/_rels/slide42.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11.emf"/><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33.xml"/><Relationship Id="rId5" Type="http://schemas.openxmlformats.org/officeDocument/2006/relationships/image" Target="../media/image11.emf"/><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61621" y="746042"/>
            <a:ext cx="10751313" cy="2695311"/>
          </a:xfrm>
        </p:spPr>
        <p:txBody>
          <a:bodyPr/>
          <a:lstStyle/>
          <a:p>
            <a:r>
              <a:rPr lang="en-US" sz="6600" dirty="0" smtClean="0"/>
              <a:t>Reconnect();</a:t>
            </a:r>
            <a:br>
              <a:rPr lang="en-US" sz="6600" dirty="0" smtClean="0"/>
            </a:br>
            <a:r>
              <a:rPr lang="en-US" sz="3600" b="0" i="1" dirty="0" smtClean="0"/>
              <a:t>- Sevilla</a:t>
            </a:r>
            <a:endParaRPr lang="en-US" sz="3600" b="0" i="1" dirty="0"/>
          </a:p>
        </p:txBody>
      </p:sp>
      <p:sp>
        <p:nvSpPr>
          <p:cNvPr id="3" name="Subtitle 2"/>
          <p:cNvSpPr>
            <a:spLocks noGrp="1"/>
          </p:cNvSpPr>
          <p:nvPr>
            <p:ph type="subTitle" idx="1"/>
          </p:nvPr>
        </p:nvSpPr>
        <p:spPr>
          <a:xfrm>
            <a:off x="857875" y="3917603"/>
            <a:ext cx="10358804" cy="666196"/>
          </a:xfrm>
        </p:spPr>
        <p:txBody>
          <a:bodyPr/>
          <a:lstStyle/>
          <a:p>
            <a:r>
              <a:rPr lang="en-US" dirty="0" smtClean="0">
                <a:solidFill>
                  <a:schemeClr val="bg2">
                    <a:lumMod val="90000"/>
                  </a:schemeClr>
                </a:solidFill>
              </a:rPr>
              <a:t>CartujaDotNet</a:t>
            </a:r>
            <a:endParaRPr lang="en-US" dirty="0"/>
          </a:p>
        </p:txBody>
      </p:sp>
    </p:spTree>
    <p:extLst>
      <p:ext uri="{BB962C8B-B14F-4D97-AF65-F5344CB8AC3E}">
        <p14:creationId xmlns:p14="http://schemas.microsoft.com/office/powerpoint/2010/main" val="27782203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iOS – 100% API Coverage</a:t>
            </a:r>
            <a:endParaRPr lang="en-US" dirty="0">
              <a:solidFill>
                <a:srgbClr val="00BCF2"/>
              </a:solidFill>
            </a:endParaRPr>
          </a:p>
        </p:txBody>
      </p:sp>
      <p:grpSp>
        <p:nvGrpSpPr>
          <p:cNvPr id="3" name="Group 2"/>
          <p:cNvGrpSpPr/>
          <p:nvPr/>
        </p:nvGrpSpPr>
        <p:grpSpPr>
          <a:xfrm>
            <a:off x="758271" y="1930290"/>
            <a:ext cx="10716278" cy="895088"/>
            <a:chOff x="752656" y="1968500"/>
            <a:chExt cx="10931162" cy="913036"/>
          </a:xfrm>
        </p:grpSpPr>
        <p:sp>
          <p:nvSpPr>
            <p:cNvPr id="19" name="Rounded Rectangle 18"/>
            <p:cNvSpPr/>
            <p:nvPr/>
          </p:nvSpPr>
          <p:spPr>
            <a:xfrm>
              <a:off x="75265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MapKit</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UIKit</a:t>
              </a:r>
              <a:endParaRPr lang="en-US" sz="1765"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iBeacon</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CoreGraphics</a:t>
              </a:r>
              <a:endParaRPr lang="en-US" sz="1765"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9570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CoreMotion</a:t>
              </a:r>
              <a:endParaRPr lang="en-US" sz="1765" dirty="0">
                <a:solidFill>
                  <a:srgbClr val="FFFFFF"/>
                </a:solidFill>
                <a:cs typeface="Helvetica Light"/>
              </a:endParaRPr>
            </a:p>
          </p:txBody>
        </p:sp>
        <p:sp>
          <p:nvSpPr>
            <p:cNvPr id="34" name="TextBox 33"/>
            <p:cNvSpPr txBox="1"/>
            <p:nvPr/>
          </p:nvSpPr>
          <p:spPr>
            <a:xfrm>
              <a:off x="6299200" y="1968500"/>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pic>
        <p:nvPicPr>
          <p:cNvPr id="26" name="Picture 25"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7" name="Left Brace 36"/>
          <p:cNvSpPr/>
          <p:nvPr/>
        </p:nvSpPr>
        <p:spPr>
          <a:xfrm rot="5400000" flipH="1">
            <a:off x="5934146" y="-393256"/>
            <a:ext cx="373510" cy="10707296"/>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2" name="Rounded Rectangle 31"/>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246424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Android </a:t>
            </a:r>
            <a:r>
              <a:rPr lang="en-US" dirty="0">
                <a:solidFill>
                  <a:srgbClr val="00BCF2"/>
                </a:solidFill>
              </a:rPr>
              <a:t>–</a:t>
            </a:r>
            <a:r>
              <a:rPr lang="en-US" dirty="0" smtClean="0">
                <a:solidFill>
                  <a:srgbClr val="00BCF2"/>
                </a:solidFill>
              </a:rPr>
              <a:t> 100% API Coverage</a:t>
            </a:r>
            <a:endParaRPr lang="en-US" dirty="0">
              <a:solidFill>
                <a:srgbClr val="00BCF2"/>
              </a:solidFill>
            </a:endParaRPr>
          </a:p>
        </p:txBody>
      </p:sp>
      <p:sp>
        <p:nvSpPr>
          <p:cNvPr id="19" name="Rounded Rectangle 18"/>
          <p:cNvSpPr/>
          <p:nvPr/>
        </p:nvSpPr>
        <p:spPr>
          <a:xfrm>
            <a:off x="75827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Text-to-speech</a:t>
            </a:r>
          </a:p>
        </p:txBody>
      </p:sp>
      <p:sp>
        <p:nvSpPr>
          <p:cNvPr id="20" name="Rounded Rectangle 19"/>
          <p:cNvSpPr/>
          <p:nvPr/>
        </p:nvSpPr>
        <p:spPr>
          <a:xfrm>
            <a:off x="292886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ActionBar</a:t>
            </a:r>
            <a:endParaRPr lang="en-US" sz="1765" dirty="0">
              <a:solidFill>
                <a:srgbClr val="FFFFFF"/>
              </a:solidFill>
              <a:cs typeface="Helvetica Light"/>
            </a:endParaRPr>
          </a:p>
        </p:txBody>
      </p:sp>
      <p:sp>
        <p:nvSpPr>
          <p:cNvPr id="21" name="Rounded Rectangle 20"/>
          <p:cNvSpPr/>
          <p:nvPr/>
        </p:nvSpPr>
        <p:spPr>
          <a:xfrm>
            <a:off x="5099461"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568" dirty="0">
                <a:solidFill>
                  <a:srgbClr val="FFFFFF"/>
                </a:solidFill>
                <a:cs typeface="Helvetica Light"/>
              </a:rPr>
              <a:t>Printing Framework</a:t>
            </a:r>
          </a:p>
        </p:txBody>
      </p:sp>
      <p:sp>
        <p:nvSpPr>
          <p:cNvPr id="22" name="Rounded Rectangle 21"/>
          <p:cNvSpPr/>
          <p:nvPr/>
        </p:nvSpPr>
        <p:spPr>
          <a:xfrm>
            <a:off x="7270056"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Renderscript</a:t>
            </a:r>
            <a:endParaRPr lang="en-US" sz="1765" dirty="0">
              <a:solidFill>
                <a:srgbClr val="FFFFFF"/>
              </a:solidFill>
              <a:cs typeface="Helvetica Light"/>
            </a:endParaRPr>
          </a:p>
        </p:txBody>
      </p:sp>
      <p:sp>
        <p:nvSpPr>
          <p:cNvPr id="23" name="Rounded Rectangle 22"/>
          <p:cNvSpPr/>
          <p:nvPr/>
        </p:nvSpPr>
        <p:spPr>
          <a:xfrm>
            <a:off x="9440652" y="2159065"/>
            <a:ext cx="2033897" cy="666313"/>
          </a:xfrm>
          <a:prstGeom prst="roundRect">
            <a:avLst>
              <a:gd name="adj" fmla="val 0"/>
            </a:avLst>
          </a:prstGeom>
          <a:solidFill>
            <a:srgbClr val="6FBD2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NFC</a:t>
            </a:r>
          </a:p>
        </p:txBody>
      </p:sp>
      <p:pic>
        <p:nvPicPr>
          <p:cNvPr id="32" name="Picture 31"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sp>
        <p:nvSpPr>
          <p:cNvPr id="34" name="TextBox 33"/>
          <p:cNvSpPr txBox="1"/>
          <p:nvPr/>
        </p:nvSpPr>
        <p:spPr>
          <a:xfrm>
            <a:off x="6195781" y="1785555"/>
            <a:ext cx="362072" cy="621556"/>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6FBD23"/>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sp>
        <p:nvSpPr>
          <p:cNvPr id="24" name="Rounded Rectangle 23"/>
          <p:cNvSpPr/>
          <p:nvPr/>
        </p:nvSpPr>
        <p:spPr>
          <a:xfrm>
            <a:off x="75378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25" name="Rounded Rectangle 24"/>
          <p:cNvSpPr/>
          <p:nvPr/>
        </p:nvSpPr>
        <p:spPr>
          <a:xfrm>
            <a:off x="292437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30" name="Rounded Rectangle 29"/>
          <p:cNvSpPr/>
          <p:nvPr/>
        </p:nvSpPr>
        <p:spPr>
          <a:xfrm>
            <a:off x="5094970"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31" name="Rounded Rectangle 30"/>
          <p:cNvSpPr/>
          <p:nvPr/>
        </p:nvSpPr>
        <p:spPr>
          <a:xfrm>
            <a:off x="7265565"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37" name="Rounded Rectangle 36"/>
          <p:cNvSpPr/>
          <p:nvPr/>
        </p:nvSpPr>
        <p:spPr>
          <a:xfrm>
            <a:off x="9436161" y="3765159"/>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sp>
        <p:nvSpPr>
          <p:cNvPr id="38" name="Rounded Rectangle 37"/>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39" name="Rounded Rectangle 38"/>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40" name="Rounded Rectangle 39"/>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41" name="Rounded Rectangle 40"/>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42" name="Rounded Rectangle 41"/>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1941079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1" y="476712"/>
            <a:ext cx="11655840" cy="1346194"/>
          </a:xfrm>
        </p:spPr>
        <p:txBody>
          <a:bodyPr/>
          <a:lstStyle/>
          <a:p>
            <a:pPr algn="ctr">
              <a:lnSpc>
                <a:spcPct val="100000"/>
              </a:lnSpc>
            </a:pPr>
            <a:r>
              <a:rPr lang="en-US" sz="3200" dirty="0" err="1" smtClean="0">
                <a:solidFill>
                  <a:srgbClr val="00BCF2"/>
                </a:solidFill>
              </a:rPr>
              <a:t>Cualquier</a:t>
            </a:r>
            <a:r>
              <a:rPr lang="en-US" sz="3200" dirty="0" smtClean="0">
                <a:solidFill>
                  <a:srgbClr val="00BCF2"/>
                </a:solidFill>
              </a:rPr>
              <a:t> </a:t>
            </a:r>
            <a:r>
              <a:rPr lang="en-US" sz="3200" dirty="0" err="1" smtClean="0">
                <a:solidFill>
                  <a:srgbClr val="00BCF2"/>
                </a:solidFill>
              </a:rPr>
              <a:t>cosa</a:t>
            </a:r>
            <a:r>
              <a:rPr lang="en-US" sz="3200" dirty="0" smtClean="0">
                <a:solidFill>
                  <a:srgbClr val="00BCF2"/>
                </a:solidFill>
              </a:rPr>
              <a:t> que </a:t>
            </a:r>
            <a:r>
              <a:rPr lang="en-US" sz="3200" dirty="0" err="1" smtClean="0">
                <a:solidFill>
                  <a:srgbClr val="00BCF2"/>
                </a:solidFill>
              </a:rPr>
              <a:t>puedas</a:t>
            </a:r>
            <a:r>
              <a:rPr lang="en-US" sz="3200" dirty="0" smtClean="0">
                <a:solidFill>
                  <a:srgbClr val="00BCF2"/>
                </a:solidFill>
              </a:rPr>
              <a:t> </a:t>
            </a:r>
            <a:r>
              <a:rPr lang="en-US" sz="3200" dirty="0" err="1" smtClean="0">
                <a:solidFill>
                  <a:srgbClr val="00BCF2"/>
                </a:solidFill>
              </a:rPr>
              <a:t>hacer</a:t>
            </a:r>
            <a:r>
              <a:rPr lang="en-US" sz="3200" dirty="0" smtClean="0">
                <a:solidFill>
                  <a:srgbClr val="00BCF2"/>
                </a:solidFill>
              </a:rPr>
              <a:t> con Objective-C</a:t>
            </a:r>
            <a:r>
              <a:rPr lang="en-US" sz="3200" dirty="0">
                <a:solidFill>
                  <a:srgbClr val="00BCF2"/>
                </a:solidFill>
              </a:rPr>
              <a:t>, Swift, </a:t>
            </a:r>
            <a:r>
              <a:rPr lang="en-US" sz="3200" dirty="0" smtClean="0">
                <a:solidFill>
                  <a:srgbClr val="00BCF2"/>
                </a:solidFill>
              </a:rPr>
              <a:t>o </a:t>
            </a:r>
            <a:r>
              <a:rPr lang="en-US" sz="3200" dirty="0">
                <a:solidFill>
                  <a:srgbClr val="00BCF2"/>
                </a:solidFill>
              </a:rPr>
              <a:t>Java</a:t>
            </a:r>
            <a:br>
              <a:rPr lang="en-US" sz="3200" dirty="0">
                <a:solidFill>
                  <a:srgbClr val="00BCF2"/>
                </a:solidFill>
              </a:rPr>
            </a:br>
            <a:r>
              <a:rPr lang="en-US" sz="3200" dirty="0" smtClean="0">
                <a:solidFill>
                  <a:srgbClr val="00BCF2"/>
                </a:solidFill>
              </a:rPr>
              <a:t>las </a:t>
            </a:r>
            <a:r>
              <a:rPr lang="en-US" sz="3200" dirty="0" err="1" smtClean="0">
                <a:solidFill>
                  <a:srgbClr val="00BCF2"/>
                </a:solidFill>
              </a:rPr>
              <a:t>podrás</a:t>
            </a:r>
            <a:r>
              <a:rPr lang="en-US" sz="3200" dirty="0" smtClean="0">
                <a:solidFill>
                  <a:srgbClr val="00BCF2"/>
                </a:solidFill>
              </a:rPr>
              <a:t> </a:t>
            </a:r>
            <a:r>
              <a:rPr lang="en-US" sz="3200" dirty="0" err="1" smtClean="0">
                <a:solidFill>
                  <a:srgbClr val="00BCF2"/>
                </a:solidFill>
              </a:rPr>
              <a:t>hacer</a:t>
            </a:r>
            <a:r>
              <a:rPr lang="en-US" sz="3200" dirty="0" smtClean="0">
                <a:solidFill>
                  <a:srgbClr val="00BCF2"/>
                </a:solidFill>
              </a:rPr>
              <a:t> con </a:t>
            </a:r>
            <a:r>
              <a:rPr lang="en-US" sz="3200" dirty="0" smtClean="0">
                <a:solidFill>
                  <a:srgbClr val="00BCF2"/>
                </a:solidFill>
                <a:latin typeface="+mn-lt"/>
              </a:rPr>
              <a:t>C</a:t>
            </a:r>
            <a:r>
              <a:rPr lang="en-US" sz="3200" dirty="0">
                <a:solidFill>
                  <a:srgbClr val="00BCF2"/>
                </a:solidFill>
                <a:latin typeface="+mn-lt"/>
              </a:rPr>
              <a:t># </a:t>
            </a:r>
            <a:r>
              <a:rPr lang="en-US" sz="3200" dirty="0" smtClean="0">
                <a:solidFill>
                  <a:srgbClr val="00BCF2"/>
                </a:solidFill>
                <a:latin typeface="+mn-lt"/>
              </a:rPr>
              <a:t>y Visual </a:t>
            </a:r>
            <a:r>
              <a:rPr lang="en-US" sz="3200" dirty="0">
                <a:solidFill>
                  <a:srgbClr val="00BCF2"/>
                </a:solidFill>
                <a:latin typeface="+mn-lt"/>
              </a:rPr>
              <a:t>Studio </a:t>
            </a:r>
            <a:r>
              <a:rPr lang="en-US" sz="3200" dirty="0" smtClean="0">
                <a:solidFill>
                  <a:srgbClr val="00BCF2"/>
                </a:solidFill>
                <a:latin typeface="+mn-lt"/>
              </a:rPr>
              <a:t>con Xamarin</a:t>
            </a:r>
            <a:r>
              <a:rPr lang="en-US" sz="3200" dirty="0">
                <a:solidFill>
                  <a:srgbClr val="00BCF2"/>
                </a:solidFill>
              </a:rPr>
              <a:t>.</a:t>
            </a:r>
          </a:p>
        </p:txBody>
      </p:sp>
      <p:grpSp>
        <p:nvGrpSpPr>
          <p:cNvPr id="7" name="Group 6"/>
          <p:cNvGrpSpPr/>
          <p:nvPr/>
        </p:nvGrpSpPr>
        <p:grpSpPr>
          <a:xfrm>
            <a:off x="2281060" y="2219969"/>
            <a:ext cx="8013425" cy="4449401"/>
            <a:chOff x="2961799" y="2095500"/>
            <a:chExt cx="8174111" cy="4538621"/>
          </a:xfrm>
        </p:grpSpPr>
        <p:pic>
          <p:nvPicPr>
            <p:cNvPr id="9" name="Picture 8" descr="T-shirt Store App.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Tree>
    <p:extLst>
      <p:ext uri="{BB962C8B-B14F-4D97-AF65-F5344CB8AC3E}">
        <p14:creationId xmlns:p14="http://schemas.microsoft.com/office/powerpoint/2010/main" val="3606979571"/>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04788"/>
            <a:ext cx="11652250" cy="982662"/>
          </a:xfrm>
        </p:spPr>
        <p:txBody>
          <a:bodyPr/>
          <a:lstStyle/>
          <a:p>
            <a:r>
              <a:rPr lang="en-US" dirty="0" err="1" smtClean="0">
                <a:solidFill>
                  <a:srgbClr val="00BCF2"/>
                </a:solidFill>
              </a:rPr>
              <a:t>Rendimiento</a:t>
            </a:r>
            <a:r>
              <a:rPr lang="en-US" dirty="0" smtClean="0">
                <a:solidFill>
                  <a:srgbClr val="00BCF2"/>
                </a:solidFill>
              </a:rPr>
              <a:t> </a:t>
            </a:r>
            <a:r>
              <a:rPr lang="en-US" dirty="0" err="1" smtClean="0">
                <a:solidFill>
                  <a:srgbClr val="00BCF2"/>
                </a:solidFill>
              </a:rPr>
              <a:t>nativo</a:t>
            </a:r>
            <a:endParaRPr lang="en-US" dirty="0">
              <a:solidFill>
                <a:srgbClr val="00BCF2"/>
              </a:solidFill>
            </a:endParaRPr>
          </a:p>
        </p:txBody>
      </p:sp>
      <p:sp>
        <p:nvSpPr>
          <p:cNvPr id="3" name="Text Placeholder 2"/>
          <p:cNvSpPr>
            <a:spLocks noGrp="1"/>
          </p:cNvSpPr>
          <p:nvPr>
            <p:ph type="body" sz="quarter" idx="4294967295"/>
          </p:nvPr>
        </p:nvSpPr>
        <p:spPr>
          <a:xfrm>
            <a:off x="0" y="4576763"/>
            <a:ext cx="5378450" cy="1370012"/>
          </a:xfrm>
        </p:spPr>
        <p:txBody>
          <a:bodyPr/>
          <a:lstStyle/>
          <a:p>
            <a:pPr lvl="1">
              <a:lnSpc>
                <a:spcPct val="110000"/>
              </a:lnSpc>
              <a:spcBef>
                <a:spcPts val="1200"/>
              </a:spcBef>
            </a:pPr>
            <a:r>
              <a:rPr lang="en-US" sz="2353" dirty="0" err="1">
                <a:solidFill>
                  <a:srgbClr val="7E5DBE"/>
                </a:solidFill>
                <a:cs typeface="Segoe UI" panose="020B0502040204020203" pitchFamily="34" charset="0"/>
              </a:rPr>
              <a:t>Xamarin.iOS</a:t>
            </a:r>
            <a:r>
              <a:rPr lang="en-US" sz="2353" dirty="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utiliza</a:t>
            </a:r>
            <a:r>
              <a:rPr lang="en-US" sz="2353" dirty="0" smtClean="0">
                <a:solidFill>
                  <a:schemeClr val="tx1"/>
                </a:solidFill>
                <a:latin typeface="+mj-lt"/>
                <a:cs typeface="Segoe UI" panose="020B0502040204020203" pitchFamily="34" charset="0"/>
              </a:rPr>
              <a:t> la </a:t>
            </a:r>
            <a:r>
              <a:rPr lang="en-US" sz="2353" dirty="0" err="1" smtClean="0">
                <a:solidFill>
                  <a:schemeClr val="tx1"/>
                </a:solidFill>
                <a:latin typeface="+mj-lt"/>
                <a:cs typeface="Segoe UI" panose="020B0502040204020203" pitchFamily="34" charset="0"/>
              </a:rPr>
              <a:t>compilación</a:t>
            </a:r>
            <a:r>
              <a:rPr lang="en-US" sz="2353" dirty="0" smtClean="0">
                <a:solidFill>
                  <a:schemeClr val="tx1"/>
                </a:solidFill>
                <a:latin typeface="+mj-lt"/>
                <a:cs typeface="Segoe UI" panose="020B0502040204020203" pitchFamily="34" charset="0"/>
              </a:rPr>
              <a:t>  </a:t>
            </a:r>
            <a:r>
              <a:rPr lang="en-US" sz="2353" dirty="0">
                <a:solidFill>
                  <a:schemeClr val="tx1"/>
                </a:solidFill>
                <a:latin typeface="+mj-lt"/>
                <a:cs typeface="Segoe UI" panose="020B0502040204020203" pitchFamily="34" charset="0"/>
              </a:rPr>
              <a:t>Ahead Of Time (AOT) </a:t>
            </a:r>
            <a:r>
              <a:rPr lang="en-US" sz="2353" dirty="0" smtClean="0">
                <a:solidFill>
                  <a:schemeClr val="tx1"/>
                </a:solidFill>
                <a:latin typeface="+mj-lt"/>
                <a:cs typeface="Segoe UI" panose="020B0502040204020203" pitchFamily="34" charset="0"/>
              </a:rPr>
              <a:t>para </a:t>
            </a:r>
            <a:r>
              <a:rPr lang="en-US" sz="2353" dirty="0" err="1" smtClean="0">
                <a:solidFill>
                  <a:schemeClr val="tx1"/>
                </a:solidFill>
                <a:latin typeface="+mj-lt"/>
                <a:cs typeface="Segoe UI" panose="020B0502040204020203" pitchFamily="34" charset="0"/>
              </a:rPr>
              <a:t>crear</a:t>
            </a:r>
            <a:r>
              <a:rPr lang="en-US" sz="2353" dirty="0" smtClean="0">
                <a:solidFill>
                  <a:schemeClr val="tx1"/>
                </a:solidFill>
                <a:latin typeface="+mj-lt"/>
                <a:cs typeface="Segoe UI" panose="020B0502040204020203" pitchFamily="34" charset="0"/>
              </a:rPr>
              <a:t> un </a:t>
            </a:r>
            <a:r>
              <a:rPr lang="en-US" sz="2353" dirty="0" err="1" smtClean="0">
                <a:solidFill>
                  <a:schemeClr val="tx1"/>
                </a:solidFill>
                <a:latin typeface="+mj-lt"/>
                <a:cs typeface="Segoe UI" panose="020B0502040204020203" pitchFamily="34" charset="0"/>
              </a:rPr>
              <a:t>binario</a:t>
            </a:r>
            <a:r>
              <a:rPr lang="en-US" sz="2353" dirty="0" smtClean="0">
                <a:solidFill>
                  <a:schemeClr val="tx1"/>
                </a:solidFill>
                <a:latin typeface="+mj-lt"/>
                <a:cs typeface="Segoe UI" panose="020B0502040204020203" pitchFamily="34" charset="0"/>
              </a:rPr>
              <a:t> </a:t>
            </a:r>
            <a:r>
              <a:rPr lang="en-US" sz="2353" dirty="0">
                <a:solidFill>
                  <a:schemeClr val="tx1"/>
                </a:solidFill>
                <a:latin typeface="+mj-lt"/>
                <a:cs typeface="Segoe UI" panose="020B0502040204020203" pitchFamily="34" charset="0"/>
              </a:rPr>
              <a:t>ARM </a:t>
            </a:r>
            <a:r>
              <a:rPr lang="en-US" sz="2353" dirty="0" smtClean="0">
                <a:solidFill>
                  <a:schemeClr val="tx1"/>
                </a:solidFill>
                <a:latin typeface="+mj-lt"/>
                <a:cs typeface="Segoe UI" panose="020B0502040204020203" pitchFamily="34" charset="0"/>
              </a:rPr>
              <a:t>para la Store de Apple.</a:t>
            </a:r>
            <a:endParaRPr lang="en-US" sz="2353" dirty="0">
              <a:solidFill>
                <a:schemeClr val="tx1"/>
              </a:solidFill>
              <a:latin typeface="+mj-lt"/>
              <a:cs typeface="Segoe UI" panose="020B0502040204020203" pitchFamily="34" charset="0"/>
            </a:endParaRPr>
          </a:p>
        </p:txBody>
      </p:sp>
      <p:sp>
        <p:nvSpPr>
          <p:cNvPr id="4" name="Text Placeholder 3"/>
          <p:cNvSpPr>
            <a:spLocks noGrp="1"/>
          </p:cNvSpPr>
          <p:nvPr>
            <p:ph type="body" sz="quarter" idx="4294967295"/>
          </p:nvPr>
        </p:nvSpPr>
        <p:spPr>
          <a:xfrm>
            <a:off x="6813550" y="4576763"/>
            <a:ext cx="5378450" cy="1370012"/>
          </a:xfrm>
        </p:spPr>
        <p:txBody>
          <a:bodyPr/>
          <a:lstStyle/>
          <a:p>
            <a:pPr marL="225653" lvl="1" defTabSz="448008">
              <a:lnSpc>
                <a:spcPct val="110000"/>
              </a:lnSpc>
              <a:defRPr/>
            </a:pPr>
            <a:r>
              <a:rPr lang="en-US" sz="2353" dirty="0" err="1">
                <a:solidFill>
                  <a:srgbClr val="66B11F"/>
                </a:solidFill>
                <a:cs typeface="Segoe UI" panose="020B0502040204020203" pitchFamily="34" charset="0"/>
              </a:rPr>
              <a:t>Xamarin.Android</a:t>
            </a:r>
            <a:r>
              <a:rPr lang="en-US" sz="2353" dirty="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realiza</a:t>
            </a:r>
            <a:r>
              <a:rPr lang="en-US" sz="2353" dirty="0" smtClean="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una</a:t>
            </a:r>
            <a:r>
              <a:rPr lang="en-US" sz="2353" dirty="0" smtClean="0">
                <a:solidFill>
                  <a:schemeClr val="tx1"/>
                </a:solidFill>
                <a:latin typeface="+mj-lt"/>
                <a:cs typeface="Segoe UI" panose="020B0502040204020203" pitchFamily="34" charset="0"/>
              </a:rPr>
              <a:t> </a:t>
            </a:r>
            <a:r>
              <a:rPr lang="en-US" sz="2353" dirty="0" err="1" smtClean="0">
                <a:solidFill>
                  <a:schemeClr val="tx1"/>
                </a:solidFill>
                <a:latin typeface="+mj-lt"/>
                <a:cs typeface="Segoe UI" panose="020B0502040204020203" pitchFamily="34" charset="0"/>
              </a:rPr>
              <a:t>compilación</a:t>
            </a:r>
            <a:r>
              <a:rPr lang="en-US" sz="2353" dirty="0" smtClean="0">
                <a:solidFill>
                  <a:schemeClr val="tx1"/>
                </a:solidFill>
                <a:latin typeface="+mj-lt"/>
                <a:cs typeface="Segoe UI" panose="020B0502040204020203" pitchFamily="34" charset="0"/>
              </a:rPr>
              <a:t> Just In </a:t>
            </a:r>
            <a:r>
              <a:rPr lang="en-US" sz="2353" dirty="0">
                <a:solidFill>
                  <a:schemeClr val="tx1"/>
                </a:solidFill>
                <a:latin typeface="+mj-lt"/>
                <a:cs typeface="Segoe UI" panose="020B0502040204020203" pitchFamily="34" charset="0"/>
              </a:rPr>
              <a:t>Time (JIT) </a:t>
            </a:r>
            <a:r>
              <a:rPr lang="en-US" sz="2353" dirty="0" smtClean="0">
                <a:solidFill>
                  <a:schemeClr val="tx1"/>
                </a:solidFill>
                <a:latin typeface="+mj-lt"/>
                <a:cs typeface="Segoe UI" panose="020B0502040204020203" pitchFamily="34" charset="0"/>
              </a:rPr>
              <a:t>para </a:t>
            </a:r>
            <a:r>
              <a:rPr lang="en-US" sz="2353" dirty="0" err="1" smtClean="0">
                <a:solidFill>
                  <a:schemeClr val="tx1"/>
                </a:solidFill>
                <a:latin typeface="+mj-lt"/>
                <a:cs typeface="Segoe UI" panose="020B0502040204020203" pitchFamily="34" charset="0"/>
              </a:rPr>
              <a:t>dispositivos</a:t>
            </a:r>
            <a:r>
              <a:rPr lang="en-US" sz="2353" dirty="0" smtClean="0">
                <a:solidFill>
                  <a:schemeClr val="tx1"/>
                </a:solidFill>
                <a:latin typeface="+mj-lt"/>
                <a:cs typeface="Segoe UI" panose="020B0502040204020203" pitchFamily="34" charset="0"/>
              </a:rPr>
              <a:t> Android.</a:t>
            </a:r>
            <a:endParaRPr lang="en-US" sz="2353" dirty="0">
              <a:solidFill>
                <a:schemeClr val="tx1"/>
              </a:solidFill>
              <a:latin typeface="+mj-lt"/>
              <a:cs typeface="Segoe UI" panose="020B0502040204020203" pitchFamily="34" charset="0"/>
            </a:endParaRPr>
          </a:p>
        </p:txBody>
      </p:sp>
      <p:grpSp>
        <p:nvGrpSpPr>
          <p:cNvPr id="6" name="Group 5"/>
          <p:cNvGrpSpPr/>
          <p:nvPr/>
        </p:nvGrpSpPr>
        <p:grpSpPr>
          <a:xfrm>
            <a:off x="781256" y="1868038"/>
            <a:ext cx="10604465" cy="2573608"/>
            <a:chOff x="797226" y="1841500"/>
            <a:chExt cx="10869437" cy="2637914"/>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97226" y="1841500"/>
              <a:ext cx="4900434" cy="2637914"/>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766229" y="1841500"/>
              <a:ext cx="4900434" cy="2637914"/>
            </a:xfrm>
            <a:prstGeom prst="rect">
              <a:avLst/>
            </a:prstGeom>
          </p:spPr>
        </p:pic>
      </p:grpSp>
    </p:spTree>
    <p:extLst>
      <p:ext uri="{BB962C8B-B14F-4D97-AF65-F5344CB8AC3E}">
        <p14:creationId xmlns:p14="http://schemas.microsoft.com/office/powerpoint/2010/main" val="224517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348" y="2867956"/>
            <a:ext cx="6939509" cy="1122088"/>
          </a:xfrm>
        </p:spPr>
        <p:txBody>
          <a:bodyPr/>
          <a:lstStyle/>
          <a:p>
            <a:pPr algn="ctr"/>
            <a:r>
              <a:rPr lang="en-US" sz="5882" dirty="0" smtClean="0">
                <a:solidFill>
                  <a:srgbClr val="6FBD23"/>
                </a:solidFill>
              </a:rPr>
              <a:t>✓</a:t>
            </a:r>
            <a:r>
              <a:rPr lang="en-US" sz="5882" dirty="0" err="1" smtClean="0">
                <a:solidFill>
                  <a:srgbClr val="00BCF2"/>
                </a:solidFill>
              </a:rPr>
              <a:t>Siempre</a:t>
            </a:r>
            <a:r>
              <a:rPr lang="en-US" sz="5882" dirty="0" smtClean="0">
                <a:solidFill>
                  <a:srgbClr val="00BCF2"/>
                </a:solidFill>
              </a:rPr>
              <a:t> al día!</a:t>
            </a:r>
            <a:endParaRPr lang="en-US" sz="5882" dirty="0">
              <a:solidFill>
                <a:srgbClr val="00BCF2"/>
              </a:solidFill>
            </a:endParaRPr>
          </a:p>
        </p:txBody>
      </p:sp>
      <p:sp>
        <p:nvSpPr>
          <p:cNvPr id="7" name="Text Placeholder 7"/>
          <p:cNvSpPr>
            <a:spLocks noGrp="1"/>
          </p:cNvSpPr>
          <p:nvPr>
            <p:ph type="body" sz="quarter" idx="10"/>
          </p:nvPr>
        </p:nvSpPr>
        <p:spPr>
          <a:xfrm>
            <a:off x="7814148" y="1080844"/>
            <a:ext cx="3216858" cy="3003643"/>
          </a:xfrm>
        </p:spPr>
        <p:txBody>
          <a:bodyPr/>
          <a:lstStyle/>
          <a:p>
            <a:pPr marL="0" indent="0">
              <a:lnSpc>
                <a:spcPct val="70000"/>
              </a:lnSpc>
              <a:buNone/>
            </a:pPr>
            <a:r>
              <a:rPr lang="en-US" sz="2745" dirty="0" smtClean="0">
                <a:latin typeface="+mn-lt"/>
              </a:rPr>
              <a:t>Soporte el </a:t>
            </a:r>
            <a:r>
              <a:rPr lang="en-US" sz="2745" dirty="0" err="1" smtClean="0">
                <a:latin typeface="+mn-lt"/>
              </a:rPr>
              <a:t>mismo</a:t>
            </a:r>
            <a:r>
              <a:rPr lang="en-US" sz="2745" dirty="0" smtClean="0">
                <a:latin typeface="+mn-lt"/>
              </a:rPr>
              <a:t> día:</a:t>
            </a:r>
            <a:endParaRPr lang="en-US" sz="2745" dirty="0">
              <a:latin typeface="+mn-lt"/>
            </a:endParaRPr>
          </a:p>
          <a:p>
            <a:pPr>
              <a:lnSpc>
                <a:spcPct val="70000"/>
              </a:lnSpc>
              <a:buFont typeface="Arial"/>
              <a:buChar char="•"/>
            </a:pPr>
            <a:r>
              <a:rPr lang="en-US" sz="1961" dirty="0">
                <a:latin typeface="+mn-lt"/>
              </a:rPr>
              <a:t>iOS 5</a:t>
            </a:r>
          </a:p>
          <a:p>
            <a:pPr>
              <a:lnSpc>
                <a:spcPct val="70000"/>
              </a:lnSpc>
              <a:buFont typeface="Arial"/>
              <a:buChar char="•"/>
            </a:pPr>
            <a:r>
              <a:rPr lang="en-US" sz="1961" dirty="0">
                <a:latin typeface="+mn-lt"/>
              </a:rPr>
              <a:t>iOS 6</a:t>
            </a:r>
          </a:p>
          <a:p>
            <a:pPr>
              <a:lnSpc>
                <a:spcPct val="70000"/>
              </a:lnSpc>
              <a:buFont typeface="Arial"/>
              <a:buChar char="•"/>
            </a:pPr>
            <a:r>
              <a:rPr lang="en-US" sz="1961" dirty="0">
                <a:latin typeface="+mn-lt"/>
              </a:rPr>
              <a:t>iOS 7</a:t>
            </a:r>
          </a:p>
          <a:p>
            <a:pPr>
              <a:lnSpc>
                <a:spcPct val="70000"/>
              </a:lnSpc>
              <a:buFont typeface="Arial"/>
              <a:buChar char="•"/>
            </a:pPr>
            <a:r>
              <a:rPr lang="en-US" sz="1961" dirty="0">
                <a:latin typeface="+mn-lt"/>
              </a:rPr>
              <a:t>iOS 7.1</a:t>
            </a:r>
          </a:p>
          <a:p>
            <a:pPr>
              <a:lnSpc>
                <a:spcPct val="70000"/>
              </a:lnSpc>
              <a:buFont typeface="Arial"/>
              <a:buChar char="•"/>
            </a:pPr>
            <a:r>
              <a:rPr lang="en-US" sz="1961" dirty="0">
                <a:latin typeface="+mn-lt"/>
              </a:rPr>
              <a:t>iOS </a:t>
            </a:r>
            <a:r>
              <a:rPr lang="en-US" sz="1961" dirty="0" smtClean="0">
                <a:latin typeface="+mn-lt"/>
              </a:rPr>
              <a:t>8</a:t>
            </a:r>
          </a:p>
          <a:p>
            <a:pPr>
              <a:lnSpc>
                <a:spcPct val="70000"/>
              </a:lnSpc>
              <a:buFont typeface="Arial"/>
              <a:buChar char="•"/>
            </a:pPr>
            <a:r>
              <a:rPr lang="en-US" sz="1961" dirty="0" smtClean="0">
                <a:latin typeface="+mn-lt"/>
              </a:rPr>
              <a:t>iOS 9</a:t>
            </a:r>
            <a:endParaRPr lang="en-US" sz="1961" dirty="0">
              <a:latin typeface="+mn-lt"/>
            </a:endParaRPr>
          </a:p>
        </p:txBody>
      </p:sp>
      <p:sp>
        <p:nvSpPr>
          <p:cNvPr id="14" name="Text Placeholder 7"/>
          <p:cNvSpPr>
            <a:spLocks noGrp="1"/>
          </p:cNvSpPr>
          <p:nvPr>
            <p:ph type="body" sz="quarter" idx="11"/>
          </p:nvPr>
        </p:nvSpPr>
        <p:spPr>
          <a:xfrm>
            <a:off x="7814148" y="3970105"/>
            <a:ext cx="2768646" cy="2342821"/>
          </a:xfrm>
        </p:spPr>
        <p:txBody>
          <a:bodyPr/>
          <a:lstStyle/>
          <a:p>
            <a:pPr marL="0" indent="0">
              <a:lnSpc>
                <a:spcPct val="70000"/>
              </a:lnSpc>
              <a:buNone/>
            </a:pPr>
            <a:r>
              <a:rPr lang="en-US" sz="2745" dirty="0" smtClean="0">
                <a:latin typeface="+mn-lt"/>
              </a:rPr>
              <a:t>Soporte para:</a:t>
            </a:r>
            <a:endParaRPr lang="en-US" sz="2745" dirty="0">
              <a:latin typeface="+mn-lt"/>
            </a:endParaRPr>
          </a:p>
          <a:p>
            <a:pPr>
              <a:lnSpc>
                <a:spcPct val="70000"/>
              </a:lnSpc>
              <a:buFont typeface="Arial"/>
              <a:buChar char="•"/>
            </a:pPr>
            <a:r>
              <a:rPr lang="en-US" sz="1961" dirty="0" smtClean="0">
                <a:latin typeface="+mn-lt"/>
              </a:rPr>
              <a:t>Apple Watch</a:t>
            </a:r>
          </a:p>
          <a:p>
            <a:pPr>
              <a:lnSpc>
                <a:spcPct val="70000"/>
              </a:lnSpc>
              <a:buFont typeface="Arial"/>
              <a:buChar char="•"/>
            </a:pPr>
            <a:r>
              <a:rPr lang="en-US" sz="1961" dirty="0" smtClean="0">
                <a:latin typeface="+mn-lt"/>
              </a:rPr>
              <a:t>Google </a:t>
            </a:r>
            <a:r>
              <a:rPr lang="en-US" sz="1961" dirty="0">
                <a:latin typeface="+mn-lt"/>
              </a:rPr>
              <a:t>Glass</a:t>
            </a:r>
          </a:p>
          <a:p>
            <a:pPr>
              <a:lnSpc>
                <a:spcPct val="70000"/>
              </a:lnSpc>
              <a:buFont typeface="Arial"/>
              <a:buChar char="•"/>
            </a:pPr>
            <a:r>
              <a:rPr lang="en-US" sz="1961" dirty="0">
                <a:latin typeface="+mn-lt"/>
              </a:rPr>
              <a:t>Android Wear</a:t>
            </a:r>
          </a:p>
          <a:p>
            <a:pPr>
              <a:lnSpc>
                <a:spcPct val="70000"/>
              </a:lnSpc>
              <a:buFont typeface="Arial"/>
              <a:buChar char="•"/>
            </a:pPr>
            <a:r>
              <a:rPr lang="en-US" sz="1961" dirty="0">
                <a:latin typeface="+mn-lt"/>
              </a:rPr>
              <a:t>Amazon Fire TV</a:t>
            </a:r>
          </a:p>
          <a:p>
            <a:pPr>
              <a:lnSpc>
                <a:spcPct val="70000"/>
              </a:lnSpc>
              <a:buFont typeface="Arial"/>
              <a:buChar char="•"/>
            </a:pPr>
            <a:r>
              <a:rPr lang="en-US" sz="1961" dirty="0" smtClean="0">
                <a:latin typeface="+mn-lt"/>
              </a:rPr>
              <a:t>Y </a:t>
            </a:r>
            <a:r>
              <a:rPr lang="en-US" sz="1961" dirty="0" err="1" smtClean="0">
                <a:latin typeface="+mn-lt"/>
              </a:rPr>
              <a:t>otros</a:t>
            </a:r>
            <a:endParaRPr lang="en-US" sz="1961" dirty="0">
              <a:latin typeface="+mn-lt"/>
            </a:endParaRPr>
          </a:p>
        </p:txBody>
      </p:sp>
    </p:spTree>
    <p:extLst>
      <p:ext uri="{BB962C8B-B14F-4D97-AF65-F5344CB8AC3E}">
        <p14:creationId xmlns:p14="http://schemas.microsoft.com/office/powerpoint/2010/main" val="3923464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26995" y="2681201"/>
            <a:ext cx="3853439" cy="2138572"/>
          </a:xfrm>
        </p:spPr>
        <p:txBody>
          <a:bodyPr/>
          <a:lstStyle/>
          <a:p>
            <a:r>
              <a:rPr lang="en-US" dirty="0" err="1" smtClean="0">
                <a:solidFill>
                  <a:srgbClr val="00BCF2"/>
                </a:solidFill>
              </a:rPr>
              <a:t>Estadísticas</a:t>
            </a:r>
            <a:r>
              <a:rPr lang="en-US" dirty="0" smtClean="0">
                <a:solidFill>
                  <a:srgbClr val="00BCF2"/>
                </a:solidFill>
              </a:rPr>
              <a:t> de </a:t>
            </a:r>
            <a:r>
              <a:rPr lang="en-US" dirty="0" err="1" smtClean="0">
                <a:solidFill>
                  <a:srgbClr val="00BCF2"/>
                </a:solidFill>
              </a:rPr>
              <a:t>código</a:t>
            </a:r>
            <a:r>
              <a:rPr lang="en-US" dirty="0" smtClean="0">
                <a:solidFill>
                  <a:srgbClr val="00BCF2"/>
                </a:solidFill>
              </a:rPr>
              <a:t> </a:t>
            </a:r>
            <a:r>
              <a:rPr lang="en-US" dirty="0" err="1" smtClean="0">
                <a:solidFill>
                  <a:srgbClr val="00BCF2"/>
                </a:solidFill>
              </a:rPr>
              <a:t>compartido</a:t>
            </a:r>
            <a:endParaRPr lang="en-US" dirty="0">
              <a:solidFill>
                <a:srgbClr val="00BCF2"/>
              </a:solidFill>
            </a:endParaRPr>
          </a:p>
        </p:txBody>
      </p:sp>
      <p:sp>
        <p:nvSpPr>
          <p:cNvPr id="91" name="TextBox 90"/>
          <p:cNvSpPr txBox="1"/>
          <p:nvPr/>
        </p:nvSpPr>
        <p:spPr>
          <a:xfrm>
            <a:off x="1476922" y="4200584"/>
            <a:ext cx="1195233" cy="331899"/>
          </a:xfrm>
          <a:prstGeom prst="rect">
            <a:avLst/>
          </a:prstGeom>
          <a:noFill/>
          <a:ln>
            <a:noFill/>
          </a:ln>
        </p:spPr>
        <p:txBody>
          <a:bodyPr wrap="square" rtlCol="0">
            <a:spAutoFit/>
          </a:bodyPr>
          <a:lstStyle/>
          <a:p>
            <a:pPr algn="r" defTabSz="609498"/>
            <a:r>
              <a:rPr lang="en-US" sz="1568" dirty="0">
                <a:solidFill>
                  <a:srgbClr val="06AED0"/>
                </a:solidFill>
              </a:rPr>
              <a:t>Mac</a:t>
            </a:r>
          </a:p>
        </p:txBody>
      </p:sp>
      <p:sp>
        <p:nvSpPr>
          <p:cNvPr id="92" name="TextBox 91"/>
          <p:cNvSpPr txBox="1"/>
          <p:nvPr/>
        </p:nvSpPr>
        <p:spPr>
          <a:xfrm>
            <a:off x="1501823" y="2949493"/>
            <a:ext cx="1195233" cy="331899"/>
          </a:xfrm>
          <a:prstGeom prst="rect">
            <a:avLst/>
          </a:prstGeom>
          <a:noFill/>
          <a:ln>
            <a:noFill/>
          </a:ln>
        </p:spPr>
        <p:txBody>
          <a:bodyPr wrap="square" rtlCol="0">
            <a:spAutoFit/>
          </a:bodyPr>
          <a:lstStyle/>
          <a:p>
            <a:pPr algn="r" defTabSz="609498"/>
            <a:r>
              <a:rPr lang="en-US" sz="1568">
                <a:solidFill>
                  <a:srgbClr val="06AED0"/>
                </a:solidFill>
              </a:rPr>
              <a:t>iOS</a:t>
            </a:r>
            <a:endParaRPr lang="en-US" sz="1568" dirty="0">
              <a:solidFill>
                <a:srgbClr val="06AED0"/>
              </a:solidFill>
            </a:endParaRPr>
          </a:p>
        </p:txBody>
      </p:sp>
      <p:sp>
        <p:nvSpPr>
          <p:cNvPr id="93" name="TextBox 92"/>
          <p:cNvSpPr txBox="1"/>
          <p:nvPr/>
        </p:nvSpPr>
        <p:spPr>
          <a:xfrm>
            <a:off x="1501823" y="1698402"/>
            <a:ext cx="1195233" cy="331899"/>
          </a:xfrm>
          <a:prstGeom prst="rect">
            <a:avLst/>
          </a:prstGeom>
          <a:noFill/>
          <a:ln>
            <a:noFill/>
          </a:ln>
        </p:spPr>
        <p:txBody>
          <a:bodyPr wrap="square" rtlCol="0">
            <a:spAutoFit/>
          </a:bodyPr>
          <a:lstStyle/>
          <a:p>
            <a:pPr algn="r" defTabSz="609498"/>
            <a:r>
              <a:rPr lang="en-US" sz="1568" dirty="0">
                <a:solidFill>
                  <a:srgbClr val="06AED0"/>
                </a:solidFill>
              </a:rPr>
              <a:t>Android</a:t>
            </a:r>
          </a:p>
        </p:txBody>
      </p:sp>
      <p:sp>
        <p:nvSpPr>
          <p:cNvPr id="95" name="TextBox 94"/>
          <p:cNvSpPr txBox="1"/>
          <p:nvPr/>
        </p:nvSpPr>
        <p:spPr>
          <a:xfrm>
            <a:off x="680100" y="5483307"/>
            <a:ext cx="1917353" cy="331899"/>
          </a:xfrm>
          <a:prstGeom prst="rect">
            <a:avLst/>
          </a:prstGeom>
          <a:noFill/>
          <a:ln>
            <a:noFill/>
          </a:ln>
        </p:spPr>
        <p:txBody>
          <a:bodyPr wrap="square" rtlCol="0">
            <a:spAutoFit/>
          </a:bodyPr>
          <a:lstStyle/>
          <a:p>
            <a:pPr algn="r" defTabSz="609498"/>
            <a:r>
              <a:rPr lang="en-US" sz="1568">
                <a:solidFill>
                  <a:srgbClr val="06AED0"/>
                </a:solidFill>
              </a:rPr>
              <a:t>Windows Phone</a:t>
            </a:r>
            <a:endParaRPr lang="en-US" sz="1568" dirty="0">
              <a:solidFill>
                <a:srgbClr val="06AED0"/>
              </a:solidFill>
            </a:endParaRPr>
          </a:p>
        </p:txBody>
      </p:sp>
      <p:grpSp>
        <p:nvGrpSpPr>
          <p:cNvPr id="4" name="Group 3"/>
          <p:cNvGrpSpPr/>
          <p:nvPr/>
        </p:nvGrpSpPr>
        <p:grpSpPr>
          <a:xfrm>
            <a:off x="2733397" y="515620"/>
            <a:ext cx="3935702" cy="5826761"/>
            <a:chOff x="4008436" y="525462"/>
            <a:chExt cx="4014619" cy="5943600"/>
          </a:xfrm>
        </p:grpSpPr>
        <p:grpSp>
          <p:nvGrpSpPr>
            <p:cNvPr id="96" name="Group 95"/>
            <p:cNvGrpSpPr/>
            <p:nvPr/>
          </p:nvGrpSpPr>
          <p:grpSpPr>
            <a:xfrm>
              <a:off x="4008436" y="525462"/>
              <a:ext cx="4014619" cy="5943600"/>
              <a:chOff x="4008437" y="525462"/>
              <a:chExt cx="4014619" cy="5943600"/>
            </a:xfrm>
          </p:grpSpPr>
          <p:sp>
            <p:nvSpPr>
              <p:cNvPr id="36" name="TextBox 35"/>
              <p:cNvSpPr txBox="1"/>
              <p:nvPr/>
            </p:nvSpPr>
            <p:spPr>
              <a:xfrm>
                <a:off x="4541837" y="537918"/>
                <a:ext cx="981074" cy="369332"/>
              </a:xfrm>
              <a:prstGeom prst="rect">
                <a:avLst/>
              </a:prstGeom>
              <a:noFill/>
              <a:ln>
                <a:noFill/>
              </a:ln>
            </p:spPr>
            <p:txBody>
              <a:bodyPr wrap="square" rtlCol="0">
                <a:spAutoFit/>
              </a:bodyPr>
              <a:lstStyle/>
              <a:p>
                <a:pPr algn="ctr" defTabSz="609498"/>
                <a:r>
                  <a:rPr lang="en-US" sz="1765" dirty="0" err="1">
                    <a:solidFill>
                      <a:srgbClr val="06AED0"/>
                    </a:solidFill>
                  </a:rPr>
                  <a:t>iCircuit</a:t>
                </a:r>
                <a:endParaRPr lang="en-US" sz="1765" dirty="0">
                  <a:solidFill>
                    <a:srgbClr val="06AED0"/>
                  </a:solidFill>
                </a:endParaRPr>
              </a:p>
            </p:txBody>
          </p:sp>
          <p:sp>
            <p:nvSpPr>
              <p:cNvPr id="37" name="TextBox 36"/>
              <p:cNvSpPr txBox="1"/>
              <p:nvPr/>
            </p:nvSpPr>
            <p:spPr>
              <a:xfrm>
                <a:off x="6232354" y="525462"/>
                <a:ext cx="1524001" cy="369332"/>
              </a:xfrm>
              <a:prstGeom prst="rect">
                <a:avLst/>
              </a:prstGeom>
              <a:noFill/>
              <a:ln>
                <a:noFill/>
              </a:ln>
            </p:spPr>
            <p:txBody>
              <a:bodyPr wrap="square" rtlCol="0">
                <a:spAutoFit/>
              </a:bodyPr>
              <a:lstStyle/>
              <a:p>
                <a:pPr algn="ctr" defTabSz="609498"/>
                <a:r>
                  <a:rPr lang="en-US" sz="1765" dirty="0">
                    <a:solidFill>
                      <a:srgbClr val="06AED0"/>
                    </a:solidFill>
                  </a:rPr>
                  <a:t>Touch Draw</a:t>
                </a:r>
              </a:p>
            </p:txBody>
          </p:sp>
          <p:graphicFrame>
            <p:nvGraphicFramePr>
              <p:cNvPr id="53" name="Chart 52"/>
              <p:cNvGraphicFramePr/>
              <p:nvPr>
                <p:extLst/>
              </p:nvPr>
            </p:nvGraphicFramePr>
            <p:xfrm>
              <a:off x="4008438" y="1135062"/>
              <a:ext cx="2057400" cy="1447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8" name="Chart 57"/>
              <p:cNvGraphicFramePr/>
              <p:nvPr>
                <p:extLst/>
              </p:nvPr>
            </p:nvGraphicFramePr>
            <p:xfrm>
              <a:off x="5965656" y="1135062"/>
              <a:ext cx="2057400" cy="1447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4" name="Chart 63"/>
              <p:cNvGraphicFramePr/>
              <p:nvPr>
                <p:extLst/>
              </p:nvPr>
            </p:nvGraphicFramePr>
            <p:xfrm>
              <a:off x="4008437" y="2430462"/>
              <a:ext cx="2057400" cy="1447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6" name="Chart 65"/>
              <p:cNvGraphicFramePr/>
              <p:nvPr>
                <p:extLst/>
              </p:nvPr>
            </p:nvGraphicFramePr>
            <p:xfrm>
              <a:off x="5965654" y="2430462"/>
              <a:ext cx="2057400" cy="1447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73" name="Chart 72"/>
              <p:cNvGraphicFramePr/>
              <p:nvPr>
                <p:extLst/>
              </p:nvPr>
            </p:nvGraphicFramePr>
            <p:xfrm>
              <a:off x="4008437" y="3725862"/>
              <a:ext cx="2057400" cy="1447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75" name="Chart 74"/>
              <p:cNvGraphicFramePr/>
              <p:nvPr>
                <p:extLst/>
              </p:nvPr>
            </p:nvGraphicFramePr>
            <p:xfrm>
              <a:off x="5965654" y="3725862"/>
              <a:ext cx="2057400" cy="1447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77" name="Chart 76"/>
              <p:cNvGraphicFramePr/>
              <p:nvPr>
                <p:extLst/>
              </p:nvPr>
            </p:nvGraphicFramePr>
            <p:xfrm>
              <a:off x="4008437" y="5021262"/>
              <a:ext cx="2057400" cy="1447800"/>
            </p:xfrm>
            <a:graphic>
              <a:graphicData uri="http://schemas.openxmlformats.org/drawingml/2006/chart">
                <c:chart xmlns:c="http://schemas.openxmlformats.org/drawingml/2006/chart" xmlns:r="http://schemas.openxmlformats.org/officeDocument/2006/relationships" r:id="rId9"/>
              </a:graphicData>
            </a:graphic>
          </p:graphicFrame>
        </p:grpSp>
        <p:grpSp>
          <p:nvGrpSpPr>
            <p:cNvPr id="109" name="Group 108"/>
            <p:cNvGrpSpPr/>
            <p:nvPr/>
          </p:nvGrpSpPr>
          <p:grpSpPr>
            <a:xfrm>
              <a:off x="6727651" y="5554662"/>
              <a:ext cx="457200" cy="457200"/>
              <a:chOff x="3755852" y="1516062"/>
              <a:chExt cx="457200" cy="457200"/>
            </a:xfrm>
          </p:grpSpPr>
          <p:cxnSp>
            <p:nvCxnSpPr>
              <p:cNvPr id="110" name="Straight Connector 109"/>
              <p:cNvCxnSpPr/>
              <p:nvPr/>
            </p:nvCxnSpPr>
            <p:spPr>
              <a:xfrm>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H="1">
                <a:off x="3755852" y="1516062"/>
                <a:ext cx="457200" cy="457200"/>
              </a:xfrm>
              <a:prstGeom prst="line">
                <a:avLst/>
              </a:prstGeom>
              <a:ln w="28575" cmpd="sng">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cxnSp>
        <p:nvCxnSpPr>
          <p:cNvPr id="6" name="Straight Connector 5"/>
          <p:cNvCxnSpPr/>
          <p:nvPr/>
        </p:nvCxnSpPr>
        <p:spPr>
          <a:xfrm>
            <a:off x="1053611" y="499774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053611" y="3727808"/>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053611" y="2457873"/>
            <a:ext cx="5826761" cy="0"/>
          </a:xfrm>
          <a:prstGeom prst="line">
            <a:avLst/>
          </a:prstGeom>
          <a:ln>
            <a:solidFill>
              <a:schemeClr val="bg2">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8634520"/>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Novedades</a:t>
            </a:r>
            <a:endParaRPr lang="en-US" dirty="0"/>
          </a:p>
        </p:txBody>
      </p:sp>
    </p:spTree>
    <p:extLst>
      <p:ext uri="{BB962C8B-B14F-4D97-AF65-F5344CB8AC3E}">
        <p14:creationId xmlns:p14="http://schemas.microsoft.com/office/powerpoint/2010/main" val="3082545855"/>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227" y="1797616"/>
            <a:ext cx="2574203" cy="2574203"/>
          </a:xfrm>
          <a:prstGeom prst="rect">
            <a:avLst/>
          </a:prstGeom>
        </p:spPr>
      </p:pic>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42316" y="1819584"/>
            <a:ext cx="2502600" cy="2502600"/>
          </a:xfrm>
          <a:prstGeom prst="rect">
            <a:avLst/>
          </a:prstGeom>
        </p:spPr>
      </p:pic>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33285" y="1797616"/>
            <a:ext cx="2605193" cy="2605193"/>
          </a:xfrm>
          <a:prstGeom prst="rect">
            <a:avLst/>
          </a:prstGeom>
        </p:spPr>
      </p:pic>
      <p:sp>
        <p:nvSpPr>
          <p:cNvPr id="12" name="Title 11"/>
          <p:cNvSpPr>
            <a:spLocks noGrp="1"/>
          </p:cNvSpPr>
          <p:nvPr>
            <p:ph type="title"/>
          </p:nvPr>
        </p:nvSpPr>
        <p:spPr/>
        <p:txBody>
          <a:bodyPr/>
          <a:lstStyle/>
          <a:p>
            <a:r>
              <a:rPr lang="en-US" dirty="0" smtClean="0">
                <a:solidFill>
                  <a:srgbClr val="00BCF2"/>
                </a:solidFill>
              </a:rPr>
              <a:t>¿</a:t>
            </a:r>
            <a:r>
              <a:rPr lang="en-US" dirty="0" err="1" smtClean="0">
                <a:solidFill>
                  <a:srgbClr val="00BCF2"/>
                </a:solidFill>
              </a:rPr>
              <a:t>Qué</a:t>
            </a:r>
            <a:r>
              <a:rPr lang="en-US" dirty="0" smtClean="0">
                <a:solidFill>
                  <a:srgbClr val="00BCF2"/>
                </a:solidFill>
              </a:rPr>
              <a:t> hay de Nuevo </a:t>
            </a:r>
            <a:r>
              <a:rPr lang="en-US" dirty="0" err="1" smtClean="0">
                <a:solidFill>
                  <a:srgbClr val="00BCF2"/>
                </a:solidFill>
              </a:rPr>
              <a:t>en</a:t>
            </a:r>
            <a:r>
              <a:rPr lang="en-US" dirty="0" smtClean="0">
                <a:solidFill>
                  <a:srgbClr val="00BCF2"/>
                </a:solidFill>
              </a:rPr>
              <a:t> la </a:t>
            </a:r>
            <a:r>
              <a:rPr lang="en-US" dirty="0" err="1" smtClean="0">
                <a:solidFill>
                  <a:srgbClr val="00BCF2"/>
                </a:solidFill>
              </a:rPr>
              <a:t>plataforma</a:t>
            </a:r>
            <a:r>
              <a:rPr lang="en-US" dirty="0" smtClean="0">
                <a:solidFill>
                  <a:srgbClr val="00BCF2"/>
                </a:solidFill>
              </a:rPr>
              <a:t> </a:t>
            </a:r>
            <a:r>
              <a:rPr lang="en-US" dirty="0" smtClean="0">
                <a:solidFill>
                  <a:srgbClr val="00BCF2"/>
                </a:solidFill>
                <a:latin typeface="Segoe UI" charset="0"/>
                <a:ea typeface="Segoe UI" charset="0"/>
                <a:cs typeface="Segoe UI" charset="0"/>
              </a:rPr>
              <a:t>Xamarin</a:t>
            </a:r>
            <a:r>
              <a:rPr lang="en-US" dirty="0" smtClean="0">
                <a:solidFill>
                  <a:srgbClr val="00BCF2"/>
                </a:solidFill>
              </a:rPr>
              <a:t>?</a:t>
            </a:r>
            <a:endParaRPr lang="en-US" dirty="0">
              <a:solidFill>
                <a:srgbClr val="00BCF2"/>
              </a:solidFill>
            </a:endParaRPr>
          </a:p>
        </p:txBody>
      </p:sp>
      <p:sp>
        <p:nvSpPr>
          <p:cNvPr id="18" name="Rectangle 17"/>
          <p:cNvSpPr/>
          <p:nvPr/>
        </p:nvSpPr>
        <p:spPr>
          <a:xfrm>
            <a:off x="853046" y="4314578"/>
            <a:ext cx="2542564" cy="701731"/>
          </a:xfrm>
          <a:prstGeom prst="rect">
            <a:avLst/>
          </a:prstGeom>
        </p:spPr>
        <p:txBody>
          <a:bodyPr wrap="square">
            <a:spAutoFit/>
          </a:bodyPr>
          <a:lstStyle/>
          <a:p>
            <a:pPr algn="ctr" defTabSz="1100639" latinLnBrk="1" hangingPunct="0">
              <a:lnSpc>
                <a:spcPct val="110000"/>
              </a:lnSpc>
            </a:pPr>
            <a:r>
              <a:rPr lang="en-US" dirty="0" err="1" smtClean="0">
                <a:latin typeface="Segoe UI Light" charset="0"/>
                <a:ea typeface="Segoe UI Light" charset="0"/>
                <a:cs typeface="Segoe UI Light" charset="0"/>
                <a:sym typeface="Segoe UI"/>
              </a:rPr>
              <a:t>Mejorada</a:t>
            </a:r>
            <a:r>
              <a:rPr lang="en-US" dirty="0" smtClean="0">
                <a:latin typeface="Segoe UI Light" charset="0"/>
                <a:ea typeface="Segoe UI Light" charset="0"/>
                <a:cs typeface="Segoe UI Light" charset="0"/>
                <a:sym typeface="Segoe UI"/>
              </a:rPr>
              <a:t> la </a:t>
            </a:r>
            <a:r>
              <a:rPr lang="en-US" dirty="0" err="1" smtClean="0">
                <a:latin typeface="Segoe UI Light" charset="0"/>
                <a:ea typeface="Segoe UI Light" charset="0"/>
                <a:cs typeface="Segoe UI Light" charset="0"/>
                <a:sym typeface="Segoe UI"/>
              </a:rPr>
              <a:t>integración</a:t>
            </a:r>
            <a:r>
              <a:rPr lang="en-US" dirty="0" smtClean="0">
                <a:latin typeface="Segoe UI Light" charset="0"/>
                <a:ea typeface="Segoe UI Light" charset="0"/>
                <a:cs typeface="Segoe UI Light" charset="0"/>
                <a:sym typeface="Segoe UI"/>
              </a:rPr>
              <a:t> con VS</a:t>
            </a:r>
            <a:endParaRPr lang="en-US" dirty="0">
              <a:latin typeface="Segoe UI Light" charset="0"/>
              <a:ea typeface="Segoe UI Light" charset="0"/>
              <a:cs typeface="Segoe UI Light" charset="0"/>
              <a:sym typeface="Segoe UI"/>
            </a:endParaRPr>
          </a:p>
        </p:txBody>
      </p:sp>
      <p:sp>
        <p:nvSpPr>
          <p:cNvPr id="20" name="Rectangle 19"/>
          <p:cNvSpPr/>
          <p:nvPr/>
        </p:nvSpPr>
        <p:spPr>
          <a:xfrm>
            <a:off x="3717993" y="4314578"/>
            <a:ext cx="2125577" cy="397032"/>
          </a:xfrm>
          <a:prstGeom prst="rect">
            <a:avLst/>
          </a:prstGeom>
        </p:spPr>
        <p:txBody>
          <a:bodyPr wrap="square">
            <a:spAutoFit/>
          </a:bodyPr>
          <a:lstStyle/>
          <a:p>
            <a:pPr algn="ctr" defTabSz="1100639" latinLnBrk="1" hangingPunct="0">
              <a:lnSpc>
                <a:spcPct val="110000"/>
              </a:lnSpc>
            </a:pPr>
            <a:r>
              <a:rPr lang="en-US" dirty="0" err="1">
                <a:latin typeface="Segoe UI Light" charset="0"/>
                <a:ea typeface="Segoe UI Light" charset="0"/>
                <a:cs typeface="Segoe UI Light" charset="0"/>
              </a:rPr>
              <a:t>Xamarin.Forms</a:t>
            </a:r>
            <a:r>
              <a:rPr lang="en-US" dirty="0">
                <a:latin typeface="Segoe UI Light" charset="0"/>
                <a:ea typeface="Segoe UI Light" charset="0"/>
                <a:cs typeface="Segoe UI Light" charset="0"/>
              </a:rPr>
              <a:t> 2.0</a:t>
            </a:r>
          </a:p>
        </p:txBody>
      </p:sp>
      <p:sp>
        <p:nvSpPr>
          <p:cNvPr id="21" name="Rectangle 20"/>
          <p:cNvSpPr/>
          <p:nvPr/>
        </p:nvSpPr>
        <p:spPr>
          <a:xfrm>
            <a:off x="6543159" y="4314578"/>
            <a:ext cx="2232795" cy="369332"/>
          </a:xfrm>
          <a:prstGeom prst="rect">
            <a:avLst/>
          </a:prstGeom>
        </p:spPr>
        <p:txBody>
          <a:bodyPr wrap="square">
            <a:spAutoFit/>
          </a:bodyPr>
          <a:lstStyle/>
          <a:p>
            <a:pPr algn="ctr" defTabSz="1100639" latinLnBrk="1" hangingPunct="0"/>
            <a:r>
              <a:rPr lang="en-US" altLang="zh-CN" dirty="0">
                <a:latin typeface="Segoe UI Light" charset="0"/>
                <a:ea typeface="Segoe UI Light" charset="0"/>
                <a:cs typeface="Segoe UI Light" charset="0"/>
                <a:sym typeface="Segoe UI"/>
              </a:rPr>
              <a:t>iOS 9 &amp; Android M</a:t>
            </a:r>
          </a:p>
        </p:txBody>
      </p:sp>
      <p:sp>
        <p:nvSpPr>
          <p:cNvPr id="23" name="Rectangle 22"/>
          <p:cNvSpPr/>
          <p:nvPr/>
        </p:nvSpPr>
        <p:spPr>
          <a:xfrm>
            <a:off x="9377550" y="4297686"/>
            <a:ext cx="2084896" cy="646331"/>
          </a:xfrm>
          <a:prstGeom prst="rect">
            <a:avLst/>
          </a:prstGeom>
        </p:spPr>
        <p:txBody>
          <a:bodyPr wrap="square">
            <a:spAutoFit/>
          </a:bodyPr>
          <a:lstStyle/>
          <a:p>
            <a:pPr algn="ctr" defTabSz="1100639" latinLnBrk="1" hangingPunct="0"/>
            <a:r>
              <a:rPr lang="en-US" dirty="0" err="1" smtClean="0">
                <a:latin typeface="Segoe UI Light" charset="0"/>
                <a:ea typeface="Segoe UI Light" charset="0"/>
                <a:cs typeface="Segoe UI Light" charset="0"/>
                <a:sym typeface="Segoe UI"/>
              </a:rPr>
              <a:t>Tecnologías</a:t>
            </a:r>
            <a:r>
              <a:rPr lang="en-US" dirty="0" smtClean="0">
                <a:latin typeface="Segoe UI Light" charset="0"/>
                <a:ea typeface="Segoe UI Light" charset="0"/>
                <a:cs typeface="Segoe UI Light" charset="0"/>
                <a:sym typeface="Segoe UI"/>
              </a:rPr>
              <a:t> </a:t>
            </a:r>
            <a:r>
              <a:rPr lang="en-US" dirty="0" err="1" smtClean="0">
                <a:latin typeface="Segoe UI Light" charset="0"/>
                <a:ea typeface="Segoe UI Light" charset="0"/>
                <a:cs typeface="Segoe UI Light" charset="0"/>
                <a:sym typeface="Segoe UI"/>
              </a:rPr>
              <a:t>nuevas</a:t>
            </a:r>
            <a:r>
              <a:rPr lang="en-US" dirty="0" smtClean="0">
                <a:latin typeface="Segoe UI Light" charset="0"/>
                <a:ea typeface="Segoe UI Light" charset="0"/>
                <a:cs typeface="Segoe UI Light" charset="0"/>
                <a:sym typeface="Segoe UI"/>
              </a:rPr>
              <a:t> </a:t>
            </a:r>
            <a:r>
              <a:rPr lang="en-US" dirty="0" err="1" smtClean="0">
                <a:latin typeface="Segoe UI Light" charset="0"/>
                <a:ea typeface="Segoe UI Light" charset="0"/>
                <a:cs typeface="Segoe UI Light" charset="0"/>
                <a:sym typeface="Segoe UI"/>
              </a:rPr>
              <a:t>en</a:t>
            </a:r>
            <a:r>
              <a:rPr lang="en-US" dirty="0" smtClean="0">
                <a:latin typeface="Segoe UI Light" charset="0"/>
                <a:ea typeface="Segoe UI Light" charset="0"/>
                <a:cs typeface="Segoe UI Light" charset="0"/>
                <a:sym typeface="Segoe UI"/>
              </a:rPr>
              <a:t> Preview</a:t>
            </a:r>
            <a:endParaRPr lang="en-US" dirty="0">
              <a:latin typeface="Segoe UI Light" charset="0"/>
              <a:ea typeface="Segoe UI Light" charset="0"/>
              <a:cs typeface="Segoe UI Light" charset="0"/>
              <a:sym typeface="Segoe UI"/>
            </a:endParaRPr>
          </a:p>
        </p:txBody>
      </p:sp>
      <p:sp>
        <p:nvSpPr>
          <p:cNvPr id="2" name="Oval 1"/>
          <p:cNvSpPr/>
          <p:nvPr/>
        </p:nvSpPr>
        <p:spPr>
          <a:xfrm>
            <a:off x="9391584" y="2174788"/>
            <a:ext cx="1712251" cy="1712251"/>
          </a:xfrm>
          <a:prstGeom prst="ellipse">
            <a:avLst/>
          </a:prstGeom>
          <a:noFill/>
          <a:ln w="19050">
            <a:solidFill>
              <a:srgbClr val="1FAE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19" name="Picture 1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26848" y="2072608"/>
            <a:ext cx="1997787" cy="1997787"/>
          </a:xfrm>
          <a:prstGeom prst="rect">
            <a:avLst/>
          </a:prstGeom>
        </p:spPr>
      </p:pic>
    </p:spTree>
    <p:extLst>
      <p:ext uri="{BB962C8B-B14F-4D97-AF65-F5344CB8AC3E}">
        <p14:creationId xmlns:p14="http://schemas.microsoft.com/office/powerpoint/2010/main" val="4045579279"/>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3200400" cy="3200400"/>
          </a:xfrm>
          <a:prstGeom prst="rect">
            <a:avLst/>
          </a:prstGeom>
        </p:spPr>
      </p:pic>
      <p:sp>
        <p:nvSpPr>
          <p:cNvPr id="4" name="Text Placeholder 3"/>
          <p:cNvSpPr>
            <a:spLocks noGrp="1"/>
          </p:cNvSpPr>
          <p:nvPr>
            <p:ph type="body" sz="quarter" idx="10"/>
          </p:nvPr>
        </p:nvSpPr>
        <p:spPr/>
        <p:txBody>
          <a:bodyPr/>
          <a:lstStyle/>
          <a:p>
            <a:r>
              <a:rPr lang="en-US" dirty="0" err="1" smtClean="0"/>
              <a:t>Mejorada</a:t>
            </a:r>
            <a:r>
              <a:rPr lang="en-US" dirty="0" smtClean="0"/>
              <a:t> la </a:t>
            </a:r>
            <a:r>
              <a:rPr lang="en-US" dirty="0" err="1" smtClean="0"/>
              <a:t>integración</a:t>
            </a:r>
            <a:r>
              <a:rPr lang="en-US" dirty="0" smtClean="0"/>
              <a:t> &amp; Setup</a:t>
            </a:r>
          </a:p>
          <a:p>
            <a:r>
              <a:rPr lang="en-US" dirty="0" err="1" smtClean="0"/>
              <a:t>Conexión</a:t>
            </a:r>
            <a:r>
              <a:rPr lang="en-US" dirty="0" smtClean="0"/>
              <a:t> con Build host </a:t>
            </a:r>
            <a:r>
              <a:rPr lang="en-US" dirty="0" err="1" smtClean="0"/>
              <a:t>silenciosa</a:t>
            </a:r>
            <a:r>
              <a:rPr lang="en-US" dirty="0" smtClean="0"/>
              <a:t> </a:t>
            </a:r>
            <a:r>
              <a:rPr lang="en-US" dirty="0" err="1" smtClean="0"/>
              <a:t>mejorada</a:t>
            </a:r>
            <a:endParaRPr lang="en-US" dirty="0" smtClean="0"/>
          </a:p>
          <a:p>
            <a:r>
              <a:rPr lang="en-US" dirty="0" err="1" smtClean="0"/>
              <a:t>Mejorados</a:t>
            </a:r>
            <a:r>
              <a:rPr lang="en-US" dirty="0" smtClean="0"/>
              <a:t> </a:t>
            </a:r>
            <a:r>
              <a:rPr lang="en-US" dirty="0" err="1" smtClean="0"/>
              <a:t>los</a:t>
            </a:r>
            <a:r>
              <a:rPr lang="en-US" dirty="0" smtClean="0"/>
              <a:t> designers de iOS &amp; Android </a:t>
            </a:r>
            <a:endParaRPr lang="en-US" dirty="0"/>
          </a:p>
        </p:txBody>
      </p:sp>
      <p:sp>
        <p:nvSpPr>
          <p:cNvPr id="12" name="Title 11"/>
          <p:cNvSpPr>
            <a:spLocks noGrp="1"/>
          </p:cNvSpPr>
          <p:nvPr>
            <p:ph type="title"/>
          </p:nvPr>
        </p:nvSpPr>
        <p:spPr/>
        <p:txBody>
          <a:bodyPr/>
          <a:lstStyle/>
          <a:p>
            <a:r>
              <a:rPr lang="en-US" smtClean="0">
                <a:solidFill>
                  <a:srgbClr val="06AED0"/>
                </a:solidFill>
              </a:rPr>
              <a:t>Visual Studio Integration Enhancements</a:t>
            </a:r>
            <a:endParaRPr lang="en-US" dirty="0">
              <a:solidFill>
                <a:srgbClr val="06AED0"/>
              </a:solidFill>
            </a:endParaRPr>
          </a:p>
        </p:txBody>
      </p:sp>
    </p:spTree>
    <p:extLst>
      <p:ext uri="{BB962C8B-B14F-4D97-AF65-F5344CB8AC3E}">
        <p14:creationId xmlns:p14="http://schemas.microsoft.com/office/powerpoint/2010/main" val="691318196"/>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Xamarin.Forms</a:t>
            </a:r>
            <a:r>
              <a:rPr lang="en-US" dirty="0" smtClean="0"/>
              <a:t> 2.0</a:t>
            </a:r>
            <a:endParaRPr lang="en-US" dirty="0"/>
          </a:p>
        </p:txBody>
      </p:sp>
    </p:spTree>
    <p:extLst>
      <p:ext uri="{BB962C8B-B14F-4D97-AF65-F5344CB8AC3E}">
        <p14:creationId xmlns:p14="http://schemas.microsoft.com/office/powerpoint/2010/main" val="4287181330"/>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s-ES" dirty="0" smtClean="0"/>
              <a:t>Xamarin 4</a:t>
            </a:r>
            <a:endParaRPr lang="en-US" dirty="0"/>
          </a:p>
        </p:txBody>
      </p:sp>
      <p:sp>
        <p:nvSpPr>
          <p:cNvPr id="2" name="Subtitle 1"/>
          <p:cNvSpPr>
            <a:spLocks noGrp="1"/>
          </p:cNvSpPr>
          <p:nvPr>
            <p:ph type="subTitle" idx="1"/>
          </p:nvPr>
        </p:nvSpPr>
        <p:spPr>
          <a:xfrm>
            <a:off x="728296" y="3431828"/>
            <a:ext cx="7608765" cy="762613"/>
          </a:xfrm>
        </p:spPr>
        <p:txBody>
          <a:bodyPr/>
          <a:lstStyle/>
          <a:p>
            <a:r>
              <a:rPr lang="en-US" dirty="0" smtClean="0"/>
              <a:t>Reconnect(); Sevilla</a:t>
            </a:r>
          </a:p>
        </p:txBody>
      </p:sp>
    </p:spTree>
    <p:extLst>
      <p:ext uri="{BB962C8B-B14F-4D97-AF65-F5344CB8AC3E}">
        <p14:creationId xmlns:p14="http://schemas.microsoft.com/office/powerpoint/2010/main" val="1203595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3200400" cy="3200400"/>
          </a:xfrm>
          <a:prstGeom prst="rect">
            <a:avLst/>
          </a:prstGeom>
        </p:spPr>
      </p:pic>
      <p:sp>
        <p:nvSpPr>
          <p:cNvPr id="3" name="Text Placeholder 2"/>
          <p:cNvSpPr>
            <a:spLocks noGrp="1"/>
          </p:cNvSpPr>
          <p:nvPr>
            <p:ph type="body" sz="quarter" idx="10"/>
          </p:nvPr>
        </p:nvSpPr>
        <p:spPr/>
        <p:txBody>
          <a:bodyPr/>
          <a:lstStyle/>
          <a:p>
            <a:r>
              <a:rPr lang="en-US" dirty="0" err="1" smtClean="0"/>
              <a:t>Integración</a:t>
            </a:r>
            <a:r>
              <a:rPr lang="en-US" dirty="0" smtClean="0"/>
              <a:t> con iOS 9 y Android Marshmallow</a:t>
            </a:r>
          </a:p>
          <a:p>
            <a:pPr lvl="1"/>
            <a:r>
              <a:rPr lang="en-US" dirty="0" smtClean="0"/>
              <a:t>Material Design (</a:t>
            </a:r>
            <a:r>
              <a:rPr lang="en-US" dirty="0" err="1" smtClean="0"/>
              <a:t>AppCompat</a:t>
            </a:r>
            <a:r>
              <a:rPr lang="en-US" dirty="0" smtClean="0"/>
              <a:t>)</a:t>
            </a:r>
          </a:p>
          <a:p>
            <a:r>
              <a:rPr lang="en-US" dirty="0" err="1" smtClean="0"/>
              <a:t>Optimizaciones</a:t>
            </a:r>
            <a:r>
              <a:rPr lang="en-US" dirty="0" smtClean="0"/>
              <a:t> </a:t>
            </a:r>
            <a:r>
              <a:rPr lang="en-US" dirty="0" err="1" smtClean="0"/>
              <a:t>en</a:t>
            </a:r>
            <a:r>
              <a:rPr lang="en-US" dirty="0" smtClean="0"/>
              <a:t> </a:t>
            </a:r>
            <a:r>
              <a:rPr lang="en-US" dirty="0" err="1" smtClean="0"/>
              <a:t>rendimiento</a:t>
            </a:r>
            <a:endParaRPr lang="en-US" dirty="0" smtClean="0"/>
          </a:p>
          <a:p>
            <a:r>
              <a:rPr lang="en-US" dirty="0" smtClean="0"/>
              <a:t>Pre-compiled XAML</a:t>
            </a:r>
          </a:p>
          <a:p>
            <a:r>
              <a:rPr lang="en-US" dirty="0" smtClean="0"/>
              <a:t>Windows 10 (UWP) Preview</a:t>
            </a:r>
          </a:p>
          <a:p>
            <a:r>
              <a:rPr lang="en-US" dirty="0" err="1" smtClean="0"/>
              <a:t>Nuevos</a:t>
            </a:r>
            <a:r>
              <a:rPr lang="en-US" dirty="0" smtClean="0"/>
              <a:t> </a:t>
            </a:r>
            <a:r>
              <a:rPr lang="en-US" dirty="0" err="1" smtClean="0"/>
              <a:t>gestos</a:t>
            </a:r>
            <a:endParaRPr lang="en-US" dirty="0" smtClean="0"/>
          </a:p>
          <a:p>
            <a:endParaRPr lang="en-US" dirty="0" smtClean="0"/>
          </a:p>
          <a:p>
            <a:pPr lvl="1"/>
            <a:endParaRPr lang="en-US" dirty="0"/>
          </a:p>
        </p:txBody>
      </p:sp>
      <p:sp>
        <p:nvSpPr>
          <p:cNvPr id="12" name="Title 11"/>
          <p:cNvSpPr>
            <a:spLocks noGrp="1"/>
          </p:cNvSpPr>
          <p:nvPr>
            <p:ph type="title"/>
          </p:nvPr>
        </p:nvSpPr>
        <p:spPr/>
        <p:txBody>
          <a:bodyPr/>
          <a:lstStyle/>
          <a:p>
            <a:r>
              <a:rPr lang="en-US" dirty="0" smtClean="0">
                <a:solidFill>
                  <a:srgbClr val="06AED0"/>
                </a:solidFill>
              </a:rPr>
              <a:t>Xamarin.Forms 2.0</a:t>
            </a:r>
            <a:endParaRPr lang="en-US" dirty="0">
              <a:solidFill>
                <a:srgbClr val="06AED0"/>
              </a:solidFill>
            </a:endParaRPr>
          </a:p>
        </p:txBody>
      </p:sp>
    </p:spTree>
    <p:extLst>
      <p:ext uri="{BB962C8B-B14F-4D97-AF65-F5344CB8AC3E}">
        <p14:creationId xmlns:p14="http://schemas.microsoft.com/office/powerpoint/2010/main" val="3233056047"/>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err="1" smtClean="0"/>
              <a:t>Xamarin.Forms</a:t>
            </a:r>
            <a:r>
              <a:rPr lang="en-US" b="0" dirty="0" smtClean="0"/>
              <a:t> 2.0</a:t>
            </a:r>
            <a:endParaRPr lang="en-US" b="0" dirty="0"/>
          </a:p>
        </p:txBody>
      </p:sp>
    </p:spTree>
    <p:extLst>
      <p:ext uri="{BB962C8B-B14F-4D97-AF65-F5344CB8AC3E}">
        <p14:creationId xmlns:p14="http://schemas.microsoft.com/office/powerpoint/2010/main" val="1095172355"/>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128" y="1805861"/>
            <a:ext cx="3200400" cy="3200400"/>
          </a:xfrm>
          <a:prstGeom prst="rect">
            <a:avLst/>
          </a:prstGeom>
        </p:spPr>
      </p:pic>
      <p:sp>
        <p:nvSpPr>
          <p:cNvPr id="12" name="Title 11"/>
          <p:cNvSpPr>
            <a:spLocks noGrp="1"/>
          </p:cNvSpPr>
          <p:nvPr>
            <p:ph type="title"/>
          </p:nvPr>
        </p:nvSpPr>
        <p:spPr/>
        <p:txBody>
          <a:bodyPr/>
          <a:lstStyle/>
          <a:p>
            <a:r>
              <a:rPr lang="en-US" b="1" dirty="0" smtClean="0">
                <a:solidFill>
                  <a:srgbClr val="06AED0"/>
                </a:solidFill>
              </a:rPr>
              <a:t>Preview Technologies</a:t>
            </a:r>
            <a:endParaRPr lang="en-US" dirty="0">
              <a:solidFill>
                <a:srgbClr val="06AED0"/>
              </a:solidFill>
            </a:endParaRPr>
          </a:p>
        </p:txBody>
      </p:sp>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6960" y="1929379"/>
            <a:ext cx="3200400" cy="3200400"/>
          </a:xfrm>
          <a:prstGeom prst="rect">
            <a:avLst/>
          </a:prstGeom>
        </p:spPr>
      </p:pic>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7315591" y="906196"/>
            <a:ext cx="4572000" cy="4572000"/>
          </a:xfrm>
          <a:prstGeom prst="rect">
            <a:avLst/>
          </a:prstGeom>
        </p:spPr>
      </p:pic>
      <p:sp>
        <p:nvSpPr>
          <p:cNvPr id="26" name="Rectangle 25"/>
          <p:cNvSpPr/>
          <p:nvPr/>
        </p:nvSpPr>
        <p:spPr>
          <a:xfrm>
            <a:off x="853046" y="4931263"/>
            <a:ext cx="2542564" cy="430887"/>
          </a:xfrm>
          <a:prstGeom prst="rect">
            <a:avLst/>
          </a:prstGeom>
        </p:spPr>
        <p:txBody>
          <a:bodyPr wrap="square">
            <a:spAutoFit/>
          </a:bodyPr>
          <a:lstStyle/>
          <a:p>
            <a:pPr algn="ctr" defTabSz="1100639" latinLnBrk="1" hangingPunct="0">
              <a:lnSpc>
                <a:spcPct val="110000"/>
              </a:lnSpc>
            </a:pPr>
            <a:r>
              <a:rPr lang="en-US" sz="2000" dirty="0" smtClean="0">
                <a:latin typeface="Segoe UI Light" charset="0"/>
                <a:ea typeface="Segoe UI Light" charset="0"/>
                <a:cs typeface="Segoe UI Light" charset="0"/>
                <a:sym typeface="Segoe UI"/>
              </a:rPr>
              <a:t>Profiler</a:t>
            </a:r>
            <a:endParaRPr lang="en-US" sz="2000" dirty="0">
              <a:latin typeface="Segoe UI Light" charset="0"/>
              <a:ea typeface="Segoe UI Light" charset="0"/>
              <a:cs typeface="Segoe UI Light" charset="0"/>
              <a:sym typeface="Segoe UI"/>
            </a:endParaRPr>
          </a:p>
        </p:txBody>
      </p:sp>
      <p:sp>
        <p:nvSpPr>
          <p:cNvPr id="27" name="Rectangle 26"/>
          <p:cNvSpPr/>
          <p:nvPr/>
        </p:nvSpPr>
        <p:spPr>
          <a:xfrm>
            <a:off x="4684577" y="4776465"/>
            <a:ext cx="2825166" cy="769441"/>
          </a:xfrm>
          <a:prstGeom prst="rect">
            <a:avLst/>
          </a:prstGeom>
        </p:spPr>
        <p:txBody>
          <a:bodyPr wrap="square">
            <a:spAutoFit/>
          </a:bodyPr>
          <a:lstStyle/>
          <a:p>
            <a:pPr algn="ctr" defTabSz="1100639" latinLnBrk="1" hangingPunct="0">
              <a:lnSpc>
                <a:spcPct val="110000"/>
              </a:lnSpc>
            </a:pPr>
            <a:r>
              <a:rPr lang="en-US" sz="2000" dirty="0" smtClean="0">
                <a:latin typeface="Segoe UI Light" charset="0"/>
                <a:ea typeface="Segoe UI Light" charset="0"/>
                <a:cs typeface="Segoe UI Light" charset="0"/>
              </a:rPr>
              <a:t>Objective Sharpie</a:t>
            </a:r>
          </a:p>
          <a:p>
            <a:pPr algn="ctr" defTabSz="1100639" latinLnBrk="1" hangingPunct="0">
              <a:lnSpc>
                <a:spcPct val="110000"/>
              </a:lnSpc>
            </a:pPr>
            <a:r>
              <a:rPr lang="en-US" sz="2000" dirty="0" err="1" smtClean="0">
                <a:latin typeface="Segoe UI Light" charset="0"/>
                <a:ea typeface="Segoe UI Light" charset="0"/>
                <a:cs typeface="Segoe UI Light" charset="0"/>
              </a:rPr>
              <a:t>CocoaPod</a:t>
            </a:r>
            <a:r>
              <a:rPr lang="en-US" sz="2000" dirty="0" smtClean="0">
                <a:latin typeface="Segoe UI Light" charset="0"/>
                <a:ea typeface="Segoe UI Light" charset="0"/>
                <a:cs typeface="Segoe UI Light" charset="0"/>
              </a:rPr>
              <a:t> Integration</a:t>
            </a:r>
            <a:endParaRPr lang="en-US" sz="2000" dirty="0">
              <a:latin typeface="Segoe UI Light" charset="0"/>
              <a:ea typeface="Segoe UI Light" charset="0"/>
              <a:cs typeface="Segoe UI Light" charset="0"/>
            </a:endParaRPr>
          </a:p>
        </p:txBody>
      </p:sp>
      <p:sp>
        <p:nvSpPr>
          <p:cNvPr id="29" name="Rectangle 28"/>
          <p:cNvSpPr/>
          <p:nvPr/>
        </p:nvSpPr>
        <p:spPr>
          <a:xfrm>
            <a:off x="8587605" y="4973995"/>
            <a:ext cx="2232795" cy="400110"/>
          </a:xfrm>
          <a:prstGeom prst="rect">
            <a:avLst/>
          </a:prstGeom>
        </p:spPr>
        <p:txBody>
          <a:bodyPr wrap="square">
            <a:spAutoFit/>
          </a:bodyPr>
          <a:lstStyle/>
          <a:p>
            <a:pPr algn="ctr" defTabSz="1100639" latinLnBrk="1" hangingPunct="0"/>
            <a:r>
              <a:rPr lang="en-US" altLang="zh-CN" sz="2000" smtClean="0">
                <a:latin typeface="Segoe UI Light" charset="0"/>
                <a:ea typeface="Segoe UI Light" charset="0"/>
                <a:cs typeface="Segoe UI Light" charset="0"/>
                <a:sym typeface="Segoe UI"/>
              </a:rPr>
              <a:t>Inspector</a:t>
            </a:r>
            <a:endParaRPr lang="en-US" altLang="zh-CN" sz="2000" dirty="0">
              <a:latin typeface="Segoe UI Light" charset="0"/>
              <a:ea typeface="Segoe UI Light" charset="0"/>
              <a:cs typeface="Segoe UI Light" charset="0"/>
              <a:sym typeface="Segoe UI"/>
            </a:endParaRPr>
          </a:p>
        </p:txBody>
      </p:sp>
    </p:spTree>
    <p:extLst>
      <p:ext uri="{BB962C8B-B14F-4D97-AF65-F5344CB8AC3E}">
        <p14:creationId xmlns:p14="http://schemas.microsoft.com/office/powerpoint/2010/main" val="3833475917"/>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smtClean="0"/>
              <a:t>Inspector</a:t>
            </a:r>
            <a:endParaRPr lang="en-US" b="0" dirty="0"/>
          </a:p>
        </p:txBody>
      </p:sp>
    </p:spTree>
    <p:extLst>
      <p:ext uri="{BB962C8B-B14F-4D97-AF65-F5344CB8AC3E}">
        <p14:creationId xmlns:p14="http://schemas.microsoft.com/office/powerpoint/2010/main" val="3585063653"/>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65664" y="2932846"/>
            <a:ext cx="3086006" cy="897652"/>
          </a:xfrm>
          <a:prstGeom prst="rect">
            <a:avLst/>
          </a:prstGeom>
        </p:spPr>
        <p:txBody>
          <a:bodyPr vert="horz" wrap="square" lIns="146304" tIns="91440" rIns="146304" bIns="91440" rtlCol="0" anchor="t">
            <a:noAutofit/>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b="1" dirty="0" err="1" smtClean="0">
                <a:solidFill>
                  <a:srgbClr val="00BCF2"/>
                </a:solidFill>
              </a:rPr>
              <a:t>Retos</a:t>
            </a:r>
            <a:endParaRPr lang="en-US" b="1" dirty="0">
              <a:solidFill>
                <a:srgbClr val="00BCF2"/>
              </a:solidFill>
            </a:endParaRPr>
          </a:p>
        </p:txBody>
      </p:sp>
      <p:sp>
        <p:nvSpPr>
          <p:cNvPr id="6" name="Text Placeholder 7"/>
          <p:cNvSpPr txBox="1">
            <a:spLocks/>
          </p:cNvSpPr>
          <p:nvPr/>
        </p:nvSpPr>
        <p:spPr>
          <a:xfrm>
            <a:off x="5119359" y="1175488"/>
            <a:ext cx="6491881" cy="4507025"/>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50000"/>
              </a:lnSpc>
              <a:buNone/>
            </a:pPr>
            <a:r>
              <a:rPr lang="en-US" sz="3200" dirty="0" err="1" smtClean="0"/>
              <a:t>Fragmentación</a:t>
            </a:r>
            <a:endParaRPr lang="en-US" sz="3200" dirty="0"/>
          </a:p>
          <a:p>
            <a:pPr marL="0" indent="0">
              <a:lnSpc>
                <a:spcPct val="150000"/>
              </a:lnSpc>
              <a:buNone/>
            </a:pPr>
            <a:r>
              <a:rPr lang="en-US" sz="3200" dirty="0" err="1" smtClean="0"/>
              <a:t>Complejidad</a:t>
            </a:r>
            <a:endParaRPr lang="en-US" sz="3200" dirty="0"/>
          </a:p>
          <a:p>
            <a:pPr marL="0" indent="0">
              <a:lnSpc>
                <a:spcPct val="150000"/>
              </a:lnSpc>
              <a:buNone/>
            </a:pPr>
            <a:r>
              <a:rPr lang="en-US" sz="3200" dirty="0" err="1" smtClean="0"/>
              <a:t>Ciclos</a:t>
            </a:r>
            <a:r>
              <a:rPr lang="en-US" sz="3200" dirty="0" smtClean="0"/>
              <a:t> de Release </a:t>
            </a:r>
            <a:r>
              <a:rPr lang="en-US" sz="3200" dirty="0" err="1" smtClean="0"/>
              <a:t>cortos</a:t>
            </a:r>
            <a:endParaRPr lang="en-US" sz="3200" dirty="0"/>
          </a:p>
          <a:p>
            <a:pPr marL="0" indent="0">
              <a:lnSpc>
                <a:spcPct val="150000"/>
              </a:lnSpc>
              <a:buNone/>
            </a:pPr>
            <a:r>
              <a:rPr lang="en-US" sz="3200" dirty="0" err="1" smtClean="0"/>
              <a:t>Expectación</a:t>
            </a:r>
            <a:r>
              <a:rPr lang="en-US" sz="3200" dirty="0" smtClean="0"/>
              <a:t> </a:t>
            </a:r>
            <a:r>
              <a:rPr lang="en-US" sz="3200" dirty="0" err="1" smtClean="0"/>
              <a:t>alta</a:t>
            </a:r>
            <a:r>
              <a:rPr lang="en-US" sz="3200" dirty="0" smtClean="0"/>
              <a:t> de </a:t>
            </a:r>
            <a:r>
              <a:rPr lang="en-US" sz="3200" dirty="0" err="1" smtClean="0"/>
              <a:t>usuarios</a:t>
            </a:r>
            <a:endParaRPr lang="en-US" sz="3200" dirty="0"/>
          </a:p>
        </p:txBody>
      </p:sp>
      <p:sp>
        <p:nvSpPr>
          <p:cNvPr id="7" name="Left Brace 6"/>
          <p:cNvSpPr/>
          <p:nvPr/>
        </p:nvSpPr>
        <p:spPr>
          <a:xfrm>
            <a:off x="4475428" y="1175488"/>
            <a:ext cx="236557" cy="4507025"/>
          </a:xfrm>
          <a:prstGeom prst="leftBrace">
            <a:avLst>
              <a:gd name="adj1" fmla="val 56668"/>
              <a:gd name="adj2" fmla="val 50000"/>
            </a:avLst>
          </a:prstGeom>
          <a:ln w="19050" cap="rnd">
            <a:solidFill>
              <a:schemeClr val="bg2">
                <a:lumMod val="65000"/>
              </a:schemeClr>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spTree>
    <p:extLst>
      <p:ext uri="{BB962C8B-B14F-4D97-AF65-F5344CB8AC3E}">
        <p14:creationId xmlns:p14="http://schemas.microsoft.com/office/powerpoint/2010/main" val="1586473345"/>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2"/>
          <p:cNvSpPr txBox="1">
            <a:spLocks/>
          </p:cNvSpPr>
          <p:nvPr/>
        </p:nvSpPr>
        <p:spPr>
          <a:xfrm>
            <a:off x="3029175" y="3150976"/>
            <a:ext cx="510772" cy="527019"/>
          </a:xfrm>
          <a:prstGeom prst="rect">
            <a:avLst/>
          </a:prstGeom>
        </p:spPr>
        <p:txBody>
          <a:bodyPr vert="horz" lIns="121920" tIns="60960" rIns="121920" bIns="60960" rtlCol="0" anchor="ctr">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endParaRPr lang="en-US" sz="2667" dirty="0">
              <a:solidFill>
                <a:schemeClr val="bg1"/>
              </a:solidFill>
              <a:latin typeface="Helvetica"/>
              <a:cs typeface="Helvetica"/>
            </a:endParaRPr>
          </a:p>
        </p:txBody>
      </p:sp>
      <p:sp>
        <p:nvSpPr>
          <p:cNvPr id="31" name="Title 2"/>
          <p:cNvSpPr txBox="1">
            <a:spLocks/>
          </p:cNvSpPr>
          <p:nvPr/>
        </p:nvSpPr>
        <p:spPr>
          <a:xfrm>
            <a:off x="-874593" y="6177691"/>
            <a:ext cx="510772" cy="527019"/>
          </a:xfrm>
          <a:prstGeom prst="rect">
            <a:avLst/>
          </a:prstGeom>
        </p:spPr>
        <p:txBody>
          <a:bodyPr vert="horz" lIns="121920" tIns="60960" rIns="121920" bIns="60960" rtlCol="0" anchor="ctr">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r>
              <a:rPr lang="en-US" sz="2667" dirty="0">
                <a:solidFill>
                  <a:schemeClr val="bg1"/>
                </a:solidFill>
                <a:latin typeface="Helvetica"/>
                <a:cs typeface="Helvetica"/>
              </a:rPr>
              <a:t>8</a:t>
            </a:r>
          </a:p>
        </p:txBody>
      </p:sp>
      <p:cxnSp>
        <p:nvCxnSpPr>
          <p:cNvPr id="40" name="Straight Connector 39"/>
          <p:cNvCxnSpPr/>
          <p:nvPr/>
        </p:nvCxnSpPr>
        <p:spPr>
          <a:xfrm>
            <a:off x="609600" y="950540"/>
            <a:ext cx="10972800" cy="0"/>
          </a:xfrm>
          <a:prstGeom prst="line">
            <a:avLst/>
          </a:prstGeom>
          <a:ln w="6350" cmpd="sng">
            <a:solidFill>
              <a:srgbClr val="FFFFFF"/>
            </a:solidFill>
          </a:ln>
        </p:spPr>
        <p:style>
          <a:lnRef idx="1">
            <a:schemeClr val="dk1"/>
          </a:lnRef>
          <a:fillRef idx="0">
            <a:schemeClr val="dk1"/>
          </a:fillRef>
          <a:effectRef idx="0">
            <a:schemeClr val="dk1"/>
          </a:effectRef>
          <a:fontRef idx="minor">
            <a:schemeClr val="tx1"/>
          </a:fontRef>
        </p:style>
      </p:cxnSp>
      <p:sp>
        <p:nvSpPr>
          <p:cNvPr id="5" name="Title 4"/>
          <p:cNvSpPr>
            <a:spLocks noGrp="1"/>
          </p:cNvSpPr>
          <p:nvPr>
            <p:ph type="title"/>
          </p:nvPr>
        </p:nvSpPr>
        <p:spPr/>
        <p:txBody>
          <a:bodyPr/>
          <a:lstStyle/>
          <a:p>
            <a:r>
              <a:rPr lang="en-US" dirty="0" err="1" smtClean="0">
                <a:solidFill>
                  <a:srgbClr val="00BCF2"/>
                </a:solidFill>
              </a:rPr>
              <a:t>En</a:t>
            </a:r>
            <a:r>
              <a:rPr lang="en-US" dirty="0" smtClean="0">
                <a:solidFill>
                  <a:srgbClr val="00BCF2"/>
                </a:solidFill>
              </a:rPr>
              <a:t> </a:t>
            </a:r>
            <a:r>
              <a:rPr lang="en-US" dirty="0" err="1" smtClean="0">
                <a:solidFill>
                  <a:srgbClr val="00BCF2"/>
                </a:solidFill>
              </a:rPr>
              <a:t>teléfonos</a:t>
            </a:r>
            <a:r>
              <a:rPr lang="en-US" dirty="0" smtClean="0">
                <a:solidFill>
                  <a:srgbClr val="00BCF2"/>
                </a:solidFill>
              </a:rPr>
              <a:t>, la </a:t>
            </a:r>
            <a:r>
              <a:rPr lang="en-US" dirty="0" err="1" smtClean="0">
                <a:solidFill>
                  <a:srgbClr val="00BCF2"/>
                </a:solidFill>
              </a:rPr>
              <a:t>calidad</a:t>
            </a:r>
            <a:r>
              <a:rPr lang="en-US" dirty="0" smtClean="0">
                <a:solidFill>
                  <a:srgbClr val="00BCF2"/>
                </a:solidFill>
              </a:rPr>
              <a:t> cuesta</a:t>
            </a:r>
            <a:endParaRPr lang="en-US" dirty="0">
              <a:solidFill>
                <a:srgbClr val="00BCF2"/>
              </a:solidFill>
            </a:endParaRPr>
          </a:p>
        </p:txBody>
      </p:sp>
      <p:grpSp>
        <p:nvGrpSpPr>
          <p:cNvPr id="4" name="Group 3"/>
          <p:cNvGrpSpPr/>
          <p:nvPr/>
        </p:nvGrpSpPr>
        <p:grpSpPr>
          <a:xfrm>
            <a:off x="815987" y="2301524"/>
            <a:ext cx="11376013" cy="3258050"/>
            <a:chOff x="1395552" y="1467154"/>
            <a:chExt cx="11376013" cy="3258050"/>
          </a:xfrm>
        </p:grpSpPr>
        <p:grpSp>
          <p:nvGrpSpPr>
            <p:cNvPr id="3" name="Group 2"/>
            <p:cNvGrpSpPr/>
            <p:nvPr/>
          </p:nvGrpSpPr>
          <p:grpSpPr>
            <a:xfrm>
              <a:off x="1395552" y="1467154"/>
              <a:ext cx="11376013" cy="3258050"/>
              <a:chOff x="1395552" y="1467154"/>
              <a:chExt cx="11376013" cy="3258050"/>
            </a:xfrm>
          </p:grpSpPr>
          <p:grpSp>
            <p:nvGrpSpPr>
              <p:cNvPr id="2" name="Group 1"/>
              <p:cNvGrpSpPr/>
              <p:nvPr/>
            </p:nvGrpSpPr>
            <p:grpSpPr>
              <a:xfrm>
                <a:off x="3321287" y="1467155"/>
                <a:ext cx="2397956" cy="2423822"/>
                <a:chOff x="399351" y="3539315"/>
                <a:chExt cx="2397956" cy="2799858"/>
              </a:xfrm>
            </p:grpSpPr>
            <p:sp>
              <p:nvSpPr>
                <p:cNvPr id="30" name="Title 2"/>
                <p:cNvSpPr txBox="1">
                  <a:spLocks/>
                </p:cNvSpPr>
                <p:nvPr/>
              </p:nvSpPr>
              <p:spPr>
                <a:xfrm>
                  <a:off x="399351" y="3539315"/>
                  <a:ext cx="626257" cy="279985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gn="ctr">
                    <a:lnSpc>
                      <a:spcPct val="120000"/>
                    </a:lnSpc>
                  </a:pPr>
                  <a:r>
                    <a:rPr lang="en-US" dirty="0">
                      <a:solidFill>
                        <a:schemeClr val="bg1">
                          <a:lumMod val="50000"/>
                        </a:schemeClr>
                      </a:solidFill>
                      <a:latin typeface="+mn-lt"/>
                      <a:cs typeface="Helvetica" panose="020B0604020202020204" pitchFamily="34" charset="0"/>
                    </a:rPr>
                    <a:t>7</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20</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20</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35</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6</a:t>
                  </a:r>
                  <a:endParaRPr lang="en-US" dirty="0">
                    <a:solidFill>
                      <a:schemeClr val="bg1">
                        <a:lumMod val="50000"/>
                      </a:schemeClr>
                    </a:solidFill>
                    <a:latin typeface="+mj-lt"/>
                    <a:cs typeface="Helvetica" panose="020B0604020202020204" pitchFamily="34" charset="0"/>
                  </a:endParaRPr>
                </a:p>
              </p:txBody>
            </p:sp>
            <p:sp>
              <p:nvSpPr>
                <p:cNvPr id="14" name="Title 2"/>
                <p:cNvSpPr txBox="1">
                  <a:spLocks/>
                </p:cNvSpPr>
                <p:nvPr/>
              </p:nvSpPr>
              <p:spPr>
                <a:xfrm>
                  <a:off x="910497" y="3539315"/>
                  <a:ext cx="1886810" cy="279985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nSpc>
                      <a:spcPct val="120000"/>
                    </a:lnSpc>
                  </a:pPr>
                  <a:r>
                    <a:rPr lang="en-US" dirty="0" smtClean="0">
                      <a:solidFill>
                        <a:schemeClr val="bg1">
                          <a:lumMod val="50000"/>
                        </a:schemeClr>
                      </a:solidFill>
                      <a:latin typeface="+mj-lt"/>
                      <a:cs typeface="Helvetica" panose="020B0604020202020204" pitchFamily="34" charset="0"/>
                    </a:rPr>
                    <a:t>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Dispositivos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Idiomas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Países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Tamaños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pantallas</a:t>
                  </a:r>
                  <a:endParaRPr lang="en-US" dirty="0">
                    <a:solidFill>
                      <a:schemeClr val="bg1">
                        <a:lumMod val="50000"/>
                      </a:schemeClr>
                    </a:solidFill>
                    <a:latin typeface="+mj-lt"/>
                    <a:cs typeface="Helvetica" panose="020B0604020202020204" pitchFamily="34" charset="0"/>
                  </a:endParaRPr>
                </a:p>
              </p:txBody>
            </p:sp>
          </p:grpSp>
          <p:grpSp>
            <p:nvGrpSpPr>
              <p:cNvPr id="18" name="Group 17"/>
              <p:cNvGrpSpPr/>
              <p:nvPr/>
            </p:nvGrpSpPr>
            <p:grpSpPr>
              <a:xfrm>
                <a:off x="8059958" y="1467154"/>
                <a:ext cx="4711607" cy="3258050"/>
                <a:chOff x="5113454" y="774643"/>
                <a:chExt cx="4711607" cy="3505543"/>
              </a:xfrm>
            </p:grpSpPr>
            <p:sp>
              <p:nvSpPr>
                <p:cNvPr id="19" name="Title 2"/>
                <p:cNvSpPr txBox="1">
                  <a:spLocks/>
                </p:cNvSpPr>
                <p:nvPr/>
              </p:nvSpPr>
              <p:spPr>
                <a:xfrm>
                  <a:off x="5113454" y="774644"/>
                  <a:ext cx="958439" cy="3411048"/>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gn="ctr">
                    <a:lnSpc>
                      <a:spcPct val="120000"/>
                    </a:lnSpc>
                  </a:pPr>
                  <a:r>
                    <a:rPr lang="en-US" dirty="0" smtClean="0">
                      <a:solidFill>
                        <a:schemeClr val="bg1">
                          <a:lumMod val="50000"/>
                        </a:schemeClr>
                      </a:solidFill>
                      <a:latin typeface="+mn-lt"/>
                      <a:cs typeface="Helvetica" panose="020B0604020202020204" pitchFamily="34" charset="0"/>
                    </a:rPr>
                    <a:t>10</a:t>
                  </a:r>
                  <a:endParaRPr lang="en-US" dirty="0">
                    <a:solidFill>
                      <a:schemeClr val="bg1">
                        <a:lumMod val="50000"/>
                      </a:schemeClr>
                    </a:solidFill>
                    <a:latin typeface="+mn-lt"/>
                    <a:cs typeface="Helvetica" panose="020B0604020202020204" pitchFamily="34" charset="0"/>
                  </a:endParaRPr>
                </a:p>
                <a:p>
                  <a:pPr algn="ctr">
                    <a:lnSpc>
                      <a:spcPct val="120000"/>
                    </a:lnSpc>
                  </a:pPr>
                  <a:r>
                    <a:rPr lang="en-US" dirty="0" smtClean="0">
                      <a:solidFill>
                        <a:schemeClr val="bg1">
                          <a:lumMod val="50000"/>
                        </a:schemeClr>
                      </a:solidFill>
                      <a:latin typeface="+mn-lt"/>
                      <a:cs typeface="Helvetica" panose="020B0604020202020204" pitchFamily="34" charset="0"/>
                    </a:rPr>
                    <a:t>24K</a:t>
                  </a:r>
                  <a:r>
                    <a:rPr lang="en-US" dirty="0">
                      <a:solidFill>
                        <a:schemeClr val="bg1">
                          <a:lumMod val="50000"/>
                        </a:schemeClr>
                      </a:solidFill>
                      <a:latin typeface="+mn-lt"/>
                      <a:cs typeface="Helvetica" panose="020B0604020202020204" pitchFamily="34" charset="0"/>
                    </a:rPr>
                    <a:t>+</a:t>
                  </a:r>
                </a:p>
                <a:p>
                  <a:pPr algn="ctr">
                    <a:lnSpc>
                      <a:spcPct val="120000"/>
                    </a:lnSpc>
                  </a:pPr>
                  <a:r>
                    <a:rPr lang="en-US" dirty="0">
                      <a:solidFill>
                        <a:schemeClr val="bg1">
                          <a:lumMod val="50000"/>
                        </a:schemeClr>
                      </a:solidFill>
                      <a:latin typeface="+mn-lt"/>
                      <a:cs typeface="Helvetica" panose="020B0604020202020204" pitchFamily="34" charset="0"/>
                    </a:rPr>
                    <a:t>39</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57</a:t>
                  </a:r>
                  <a:endParaRPr lang="en-US" dirty="0">
                    <a:solidFill>
                      <a:schemeClr val="bg1">
                        <a:lumMod val="50000"/>
                      </a:schemeClr>
                    </a:solidFill>
                    <a:latin typeface="+mj-lt"/>
                    <a:cs typeface="Helvetica" panose="020B0604020202020204" pitchFamily="34" charset="0"/>
                  </a:endParaRPr>
                </a:p>
                <a:p>
                  <a:pPr algn="ctr">
                    <a:lnSpc>
                      <a:spcPct val="120000"/>
                    </a:lnSpc>
                  </a:pPr>
                  <a:r>
                    <a:rPr lang="en-US" dirty="0">
                      <a:solidFill>
                        <a:schemeClr val="bg1">
                          <a:lumMod val="50000"/>
                        </a:schemeClr>
                      </a:solidFill>
                      <a:latin typeface="+mn-lt"/>
                      <a:cs typeface="Helvetica" panose="020B0604020202020204" pitchFamily="34" charset="0"/>
                    </a:rPr>
                    <a:t>27</a:t>
                  </a:r>
                </a:p>
                <a:p>
                  <a:pPr algn="ctr">
                    <a:lnSpc>
                      <a:spcPct val="120000"/>
                    </a:lnSpc>
                  </a:pPr>
                  <a:r>
                    <a:rPr lang="en-US" dirty="0">
                      <a:solidFill>
                        <a:schemeClr val="bg1">
                          <a:lumMod val="50000"/>
                        </a:schemeClr>
                      </a:solidFill>
                      <a:latin typeface="+mn-lt"/>
                      <a:cs typeface="Helvetica" panose="020B0604020202020204" pitchFamily="34" charset="0"/>
                    </a:rPr>
                    <a:t>15</a:t>
                  </a:r>
                </a:p>
                <a:p>
                  <a:pPr algn="ctr">
                    <a:lnSpc>
                      <a:spcPct val="120000"/>
                    </a:lnSpc>
                  </a:pPr>
                  <a:r>
                    <a:rPr lang="en-US" dirty="0">
                      <a:solidFill>
                        <a:schemeClr val="bg1">
                          <a:lumMod val="50000"/>
                        </a:schemeClr>
                      </a:solidFill>
                      <a:latin typeface="+mn-lt"/>
                      <a:cs typeface="Helvetica" panose="020B0604020202020204" pitchFamily="34" charset="0"/>
                    </a:rPr>
                    <a:t>6</a:t>
                  </a:r>
                  <a:endParaRPr lang="en-US" dirty="0">
                    <a:solidFill>
                      <a:schemeClr val="bg1">
                        <a:lumMod val="50000"/>
                      </a:schemeClr>
                    </a:solidFill>
                    <a:latin typeface="+mj-lt"/>
                    <a:cs typeface="Helvetica" panose="020B0604020202020204" pitchFamily="34" charset="0"/>
                  </a:endParaRPr>
                </a:p>
              </p:txBody>
            </p:sp>
            <p:sp>
              <p:nvSpPr>
                <p:cNvPr id="20" name="Title 2"/>
                <p:cNvSpPr txBox="1">
                  <a:spLocks/>
                </p:cNvSpPr>
                <p:nvPr/>
              </p:nvSpPr>
              <p:spPr>
                <a:xfrm>
                  <a:off x="6024060" y="774643"/>
                  <a:ext cx="3801001" cy="3505543"/>
                </a:xfrm>
                <a:prstGeom prst="rect">
                  <a:avLst/>
                </a:prstGeom>
              </p:spPr>
              <p:txBody>
                <a:bodyPr vert="horz" lIns="121920" tIns="60960" rIns="121920" bIns="60960" rtlCol="0" anchor="t">
                  <a:noAutofit/>
                </a:bodyPr>
                <a:lstStyle>
                  <a:lvl1pPr algn="l" defTabSz="457200" rtl="0" eaLnBrk="1" latinLnBrk="0" hangingPunct="1">
                    <a:spcBef>
                      <a:spcPct val="0"/>
                    </a:spcBef>
                    <a:buNone/>
                    <a:defRPr sz="2400" b="0" i="0" kern="1200">
                      <a:solidFill>
                        <a:srgbClr val="3C90D1"/>
                      </a:solidFill>
                      <a:latin typeface="Helvetica Light"/>
                      <a:ea typeface="+mj-ea"/>
                      <a:cs typeface="Helvetica Light"/>
                    </a:defRPr>
                  </a:lvl1pPr>
                </a:lstStyle>
                <a:p>
                  <a:pPr>
                    <a:lnSpc>
                      <a:spcPct val="120000"/>
                    </a:lnSpc>
                  </a:pPr>
                  <a:r>
                    <a:rPr lang="en-US" dirty="0" smtClean="0">
                      <a:solidFill>
                        <a:schemeClr val="bg1">
                          <a:lumMod val="50000"/>
                        </a:schemeClr>
                      </a:solidFill>
                      <a:latin typeface="+mj-lt"/>
                      <a:cs typeface="Helvetica" panose="020B0604020202020204" pitchFamily="34" charset="0"/>
                    </a:rPr>
                    <a:t>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Dispositivos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Idiomas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Países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Tamaños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Fabricantes</a:t>
                  </a:r>
                  <a:endParaRPr lang="en-US" dirty="0">
                    <a:solidFill>
                      <a:schemeClr val="bg1">
                        <a:lumMod val="50000"/>
                      </a:schemeClr>
                    </a:solidFill>
                    <a:latin typeface="+mj-lt"/>
                    <a:cs typeface="Helvetica" panose="020B0604020202020204" pitchFamily="34" charset="0"/>
                  </a:endParaRPr>
                </a:p>
                <a:p>
                  <a:pPr>
                    <a:lnSpc>
                      <a:spcPct val="120000"/>
                    </a:lnSpc>
                  </a:pPr>
                  <a:r>
                    <a:rPr lang="en-US" dirty="0" err="1" smtClean="0">
                      <a:solidFill>
                        <a:schemeClr val="bg1">
                          <a:lumMod val="50000"/>
                        </a:schemeClr>
                      </a:solidFill>
                      <a:latin typeface="+mj-lt"/>
                      <a:cs typeface="Helvetica" panose="020B0604020202020204" pitchFamily="34" charset="0"/>
                    </a:rPr>
                    <a:t>Configuraciones</a:t>
                  </a:r>
                  <a:r>
                    <a:rPr lang="en-US" dirty="0" smtClean="0">
                      <a:solidFill>
                        <a:schemeClr val="bg1">
                          <a:lumMod val="50000"/>
                        </a:schemeClr>
                      </a:solidFill>
                      <a:latin typeface="+mj-lt"/>
                      <a:cs typeface="Helvetica" panose="020B0604020202020204" pitchFamily="34" charset="0"/>
                    </a:rPr>
                    <a:t> de </a:t>
                  </a:r>
                  <a:r>
                    <a:rPr lang="en-US" dirty="0" err="1" smtClean="0">
                      <a:solidFill>
                        <a:schemeClr val="bg1">
                          <a:lumMod val="50000"/>
                        </a:schemeClr>
                      </a:solidFill>
                      <a:latin typeface="+mj-lt"/>
                      <a:cs typeface="Helvetica" panose="020B0604020202020204" pitchFamily="34" charset="0"/>
                    </a:rPr>
                    <a:t>pantalla</a:t>
                  </a:r>
                  <a:endParaRPr lang="en-US" dirty="0">
                    <a:solidFill>
                      <a:schemeClr val="bg1">
                        <a:lumMod val="50000"/>
                      </a:schemeClr>
                    </a:solidFill>
                    <a:latin typeface="+mj-lt"/>
                    <a:cs typeface="Helvetica" panose="020B0604020202020204" pitchFamily="34" charset="0"/>
                  </a:endParaRPr>
                </a:p>
              </p:txBody>
            </p:sp>
          </p:grpSp>
          <p:grpSp>
            <p:nvGrpSpPr>
              <p:cNvPr id="8" name="Group 7"/>
              <p:cNvGrpSpPr/>
              <p:nvPr/>
            </p:nvGrpSpPr>
            <p:grpSpPr>
              <a:xfrm>
                <a:off x="1395552" y="1914652"/>
                <a:ext cx="1458964" cy="1458964"/>
                <a:chOff x="1532047" y="1801774"/>
                <a:chExt cx="613491" cy="613491"/>
              </a:xfrm>
            </p:grpSpPr>
            <p:sp>
              <p:nvSpPr>
                <p:cNvPr id="26" name="Oval 25"/>
                <p:cNvSpPr/>
                <p:nvPr/>
              </p:nvSpPr>
              <p:spPr bwMode="auto">
                <a:xfrm>
                  <a:off x="1532047" y="1801774"/>
                  <a:ext cx="613491" cy="613491"/>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688120" y="1928409"/>
                  <a:ext cx="279145" cy="311986"/>
                </a:xfrm>
                <a:prstGeom prst="rect">
                  <a:avLst/>
                </a:prstGeom>
              </p:spPr>
            </p:pic>
          </p:grpSp>
          <p:grpSp>
            <p:nvGrpSpPr>
              <p:cNvPr id="9" name="Group 8"/>
              <p:cNvGrpSpPr/>
              <p:nvPr/>
            </p:nvGrpSpPr>
            <p:grpSpPr>
              <a:xfrm>
                <a:off x="6163019" y="1877116"/>
                <a:ext cx="1451987" cy="1451987"/>
                <a:chOff x="5124899" y="713282"/>
                <a:chExt cx="613491" cy="613491"/>
              </a:xfrm>
            </p:grpSpPr>
            <p:sp>
              <p:nvSpPr>
                <p:cNvPr id="28" name="Oval 27"/>
                <p:cNvSpPr/>
                <p:nvPr/>
              </p:nvSpPr>
              <p:spPr bwMode="auto">
                <a:xfrm>
                  <a:off x="5124899" y="713282"/>
                  <a:ext cx="613491" cy="613491"/>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29" name="Picture 28"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303367" y="867128"/>
                  <a:ext cx="259408" cy="298319"/>
                </a:xfrm>
                <a:prstGeom prst="rect">
                  <a:avLst/>
                </a:prstGeom>
              </p:spPr>
            </p:pic>
          </p:grpSp>
          <p:sp>
            <p:nvSpPr>
              <p:cNvPr id="24" name="Left Brace 23"/>
              <p:cNvSpPr/>
              <p:nvPr/>
            </p:nvSpPr>
            <p:spPr>
              <a:xfrm>
                <a:off x="3054646" y="1656938"/>
                <a:ext cx="236557" cy="2021057"/>
              </a:xfrm>
              <a:prstGeom prst="leftBrace">
                <a:avLst>
                  <a:gd name="adj1" fmla="val 56668"/>
                  <a:gd name="adj2" fmla="val 50000"/>
                </a:avLst>
              </a:prstGeom>
              <a:ln w="19050" cap="rnd">
                <a:solidFill>
                  <a:srgbClr val="9570D5"/>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grpSp>
        <p:sp>
          <p:nvSpPr>
            <p:cNvPr id="25" name="Left Brace 24"/>
            <p:cNvSpPr/>
            <p:nvPr/>
          </p:nvSpPr>
          <p:spPr>
            <a:xfrm>
              <a:off x="7823401" y="1644838"/>
              <a:ext cx="236557" cy="2922256"/>
            </a:xfrm>
            <a:prstGeom prst="leftBrace">
              <a:avLst>
                <a:gd name="adj1" fmla="val 56668"/>
                <a:gd name="adj2" fmla="val 33594"/>
              </a:avLst>
            </a:prstGeom>
            <a:ln w="19050" cap="rnd">
              <a:solidFill>
                <a:srgbClr val="76B557"/>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765">
                <a:ln w="38100" cmpd="sng">
                  <a:solidFill>
                    <a:srgbClr val="000000"/>
                  </a:solidFill>
                  <a:prstDash val="dash"/>
                </a:ln>
              </a:endParaRPr>
            </a:p>
          </p:txBody>
        </p:sp>
      </p:grpSp>
    </p:spTree>
    <p:extLst>
      <p:ext uri="{BB962C8B-B14F-4D97-AF65-F5344CB8AC3E}">
        <p14:creationId xmlns:p14="http://schemas.microsoft.com/office/powerpoint/2010/main" val="2850742960"/>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err="1" smtClean="0">
                <a:solidFill>
                  <a:srgbClr val="00BCF2"/>
                </a:solidFill>
              </a:rPr>
              <a:t>Fragmentación</a:t>
            </a:r>
            <a:r>
              <a:rPr lang="en-US" dirty="0" smtClean="0">
                <a:solidFill>
                  <a:srgbClr val="00BCF2"/>
                </a:solidFill>
              </a:rPr>
              <a:t> Android</a:t>
            </a:r>
            <a:endParaRPr lang="en-US" dirty="0">
              <a:solidFill>
                <a:srgbClr val="00BCF2"/>
              </a:solidFill>
            </a:endParaRPr>
          </a:p>
        </p:txBody>
      </p:sp>
      <p:pic>
        <p:nvPicPr>
          <p:cNvPr id="23" name="Picture 22"/>
          <p:cNvPicPr>
            <a:picLocks noChangeAspect="1"/>
          </p:cNvPicPr>
          <p:nvPr/>
        </p:nvPicPr>
        <p:blipFill>
          <a:blip r:embed="rId3"/>
          <a:stretch>
            <a:fillRect/>
          </a:stretch>
        </p:blipFill>
        <p:spPr>
          <a:xfrm>
            <a:off x="1961424" y="1189176"/>
            <a:ext cx="8271471" cy="5497745"/>
          </a:xfrm>
          <a:prstGeom prst="rect">
            <a:avLst/>
          </a:prstGeom>
        </p:spPr>
      </p:pic>
    </p:spTree>
    <p:extLst>
      <p:ext uri="{BB962C8B-B14F-4D97-AF65-F5344CB8AC3E}">
        <p14:creationId xmlns:p14="http://schemas.microsoft.com/office/powerpoint/2010/main" val="2186407305"/>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err="1" smtClean="0">
                <a:solidFill>
                  <a:srgbClr val="00BCF2"/>
                </a:solidFill>
              </a:rPr>
              <a:t>Diversificación</a:t>
            </a:r>
            <a:r>
              <a:rPr lang="en-US" dirty="0" smtClean="0">
                <a:solidFill>
                  <a:srgbClr val="00BCF2"/>
                </a:solidFill>
              </a:rPr>
              <a:t> </a:t>
            </a:r>
            <a:r>
              <a:rPr lang="en-US" dirty="0" err="1" smtClean="0">
                <a:solidFill>
                  <a:srgbClr val="00BCF2"/>
                </a:solidFill>
              </a:rPr>
              <a:t>en</a:t>
            </a:r>
            <a:r>
              <a:rPr lang="en-US" dirty="0" smtClean="0">
                <a:solidFill>
                  <a:srgbClr val="00BCF2"/>
                </a:solidFill>
              </a:rPr>
              <a:t> iOS</a:t>
            </a:r>
            <a:endParaRPr lang="en-US" dirty="0">
              <a:solidFill>
                <a:srgbClr val="00BCF2"/>
              </a:solidFill>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1060" y="1198722"/>
            <a:ext cx="1989944" cy="1876361"/>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1061" y="3293223"/>
            <a:ext cx="4350601" cy="1975407"/>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85521" y="1300477"/>
            <a:ext cx="858800" cy="1746227"/>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684597" y="1265990"/>
            <a:ext cx="870559" cy="1771137"/>
          </a:xfrm>
          <a:prstGeom prst="rect">
            <a:avLst/>
          </a:prstGeom>
        </p:spPr>
      </p:pic>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3323185" flipV="1">
            <a:off x="8572571" y="2061597"/>
            <a:ext cx="1994223" cy="110535"/>
          </a:xfrm>
          <a:prstGeom prst="rect">
            <a:avLst/>
          </a:prstGeom>
        </p:spPr>
      </p:pic>
      <p:sp>
        <p:nvSpPr>
          <p:cNvPr id="30" name="Rectangle 29"/>
          <p:cNvSpPr/>
          <p:nvPr/>
        </p:nvSpPr>
        <p:spPr>
          <a:xfrm>
            <a:off x="7654447" y="1720204"/>
            <a:ext cx="1286840"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3D Touch </a:t>
            </a:r>
          </a:p>
        </p:txBody>
      </p:sp>
      <p:sp>
        <p:nvSpPr>
          <p:cNvPr id="31" name="Rectangle 30"/>
          <p:cNvSpPr/>
          <p:nvPr/>
        </p:nvSpPr>
        <p:spPr>
          <a:xfrm>
            <a:off x="7654447" y="2102217"/>
            <a:ext cx="1193887" cy="634020"/>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iPhone 6s </a:t>
            </a:r>
            <a:r>
              <a:rPr lang="en-US" sz="1600" i="1" dirty="0" smtClean="0">
                <a:solidFill>
                  <a:srgbClr val="27A5BE"/>
                </a:solidFill>
                <a:latin typeface="Segoe UI" charset="0"/>
                <a:ea typeface="Segoe UI" charset="0"/>
                <a:cs typeface="Segoe UI" charset="0"/>
              </a:rPr>
              <a:t>series</a:t>
            </a:r>
            <a:endParaRPr lang="en-US" sz="1600" i="1" dirty="0">
              <a:solidFill>
                <a:srgbClr val="27A5BE"/>
              </a:solidFill>
              <a:latin typeface="Segoe UI" charset="0"/>
              <a:ea typeface="Segoe UI" charset="0"/>
              <a:cs typeface="Segoe UI" charset="0"/>
            </a:endParaRPr>
          </a:p>
        </p:txBody>
      </p:sp>
      <p:sp>
        <p:nvSpPr>
          <p:cNvPr id="35" name="Rectangle 34"/>
          <p:cNvSpPr/>
          <p:nvPr/>
        </p:nvSpPr>
        <p:spPr>
          <a:xfrm>
            <a:off x="9967785" y="1611615"/>
            <a:ext cx="1501955"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Apple pencil</a:t>
            </a:r>
          </a:p>
        </p:txBody>
      </p:sp>
      <p:sp>
        <p:nvSpPr>
          <p:cNvPr id="36" name="Rectangle 35"/>
          <p:cNvSpPr/>
          <p:nvPr/>
        </p:nvSpPr>
        <p:spPr>
          <a:xfrm>
            <a:off x="9965952" y="1897055"/>
            <a:ext cx="1681592" cy="341953"/>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iPad </a:t>
            </a:r>
            <a:r>
              <a:rPr lang="en-US" sz="1600" i="1" dirty="0" smtClean="0">
                <a:solidFill>
                  <a:srgbClr val="27A5BE"/>
                </a:solidFill>
                <a:latin typeface="Segoe UI" charset="0"/>
                <a:ea typeface="Segoe UI" charset="0"/>
                <a:cs typeface="Segoe UI" charset="0"/>
              </a:rPr>
              <a:t>Pro</a:t>
            </a:r>
            <a:endParaRPr lang="en-US" sz="1600" i="1" dirty="0">
              <a:solidFill>
                <a:srgbClr val="27A5BE"/>
              </a:solidFill>
              <a:latin typeface="Segoe UI" charset="0"/>
              <a:ea typeface="Segoe UI" charset="0"/>
              <a:cs typeface="Segoe UI" charset="0"/>
            </a:endParaRPr>
          </a:p>
        </p:txBody>
      </p:sp>
      <p:pic>
        <p:nvPicPr>
          <p:cNvPr id="11" name="Picture 1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165143" y="3310379"/>
            <a:ext cx="2136037" cy="1455323"/>
          </a:xfrm>
          <a:prstGeom prst="rect">
            <a:avLst/>
          </a:prstGeom>
        </p:spPr>
      </p:pic>
      <p:pic>
        <p:nvPicPr>
          <p:cNvPr id="13" name="Picture 1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684596" y="3310379"/>
            <a:ext cx="2136037" cy="1455323"/>
          </a:xfrm>
          <a:prstGeom prst="rect">
            <a:avLst/>
          </a:prstGeom>
        </p:spPr>
      </p:pic>
      <p:sp>
        <p:nvSpPr>
          <p:cNvPr id="37" name="Rectangle 36"/>
          <p:cNvSpPr/>
          <p:nvPr/>
        </p:nvSpPr>
        <p:spPr>
          <a:xfrm>
            <a:off x="8364336" y="4836731"/>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Multi Tasking</a:t>
            </a:r>
          </a:p>
        </p:txBody>
      </p:sp>
      <p:sp>
        <p:nvSpPr>
          <p:cNvPr id="38" name="Rectangle 37"/>
          <p:cNvSpPr/>
          <p:nvPr/>
        </p:nvSpPr>
        <p:spPr>
          <a:xfrm>
            <a:off x="8201113" y="5130911"/>
            <a:ext cx="2389596" cy="363176"/>
          </a:xfrm>
          <a:prstGeom prst="rect">
            <a:avLst/>
          </a:prstGeom>
        </p:spPr>
        <p:txBody>
          <a:bodyPr wrap="square">
            <a:spAutoFit/>
          </a:bodyPr>
          <a:lstStyle/>
          <a:p>
            <a:pPr defTabSz="1100639" latinLnBrk="1" hangingPunct="0">
              <a:lnSpc>
                <a:spcPct val="110000"/>
              </a:lnSpc>
            </a:pPr>
            <a:r>
              <a:rPr lang="en-US" sz="1600" i="1" dirty="0">
                <a:solidFill>
                  <a:srgbClr val="27A5BE"/>
                </a:solidFill>
                <a:latin typeface="Segoe UI" charset="0"/>
                <a:ea typeface="Segoe UI" charset="0"/>
                <a:cs typeface="Segoe UI" charset="0"/>
              </a:rPr>
              <a:t>Only </a:t>
            </a:r>
            <a:r>
              <a:rPr lang="en-US" sz="1600" i="1">
                <a:solidFill>
                  <a:srgbClr val="27A5BE"/>
                </a:solidFill>
                <a:latin typeface="Segoe UI" charset="0"/>
                <a:ea typeface="Segoe UI" charset="0"/>
                <a:cs typeface="Segoe UI" charset="0"/>
              </a:rPr>
              <a:t>select iPads</a:t>
            </a:r>
            <a:endParaRPr lang="en-US" sz="1600" i="1" dirty="0">
              <a:solidFill>
                <a:srgbClr val="27A5BE"/>
              </a:solidFill>
              <a:latin typeface="Segoe UI" charset="0"/>
              <a:ea typeface="Segoe UI" charset="0"/>
              <a:cs typeface="Segoe UI" charset="0"/>
            </a:endParaRPr>
          </a:p>
        </p:txBody>
      </p:sp>
      <p:sp>
        <p:nvSpPr>
          <p:cNvPr id="39" name="Rectangle 38"/>
          <p:cNvSpPr/>
          <p:nvPr/>
        </p:nvSpPr>
        <p:spPr>
          <a:xfrm>
            <a:off x="3826790" y="4083948"/>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iPads</a:t>
            </a:r>
          </a:p>
        </p:txBody>
      </p:sp>
      <p:sp>
        <p:nvSpPr>
          <p:cNvPr id="40" name="Rectangle 39"/>
          <p:cNvSpPr/>
          <p:nvPr/>
        </p:nvSpPr>
        <p:spPr>
          <a:xfrm>
            <a:off x="4049452" y="1811384"/>
            <a:ext cx="1601617" cy="634020"/>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iPod </a:t>
            </a:r>
            <a:br>
              <a:rPr lang="en-US" sz="1600" dirty="0">
                <a:solidFill>
                  <a:srgbClr val="27A5BE"/>
                </a:solidFill>
                <a:latin typeface="Segoe UI" charset="0"/>
                <a:ea typeface="Segoe UI" charset="0"/>
                <a:cs typeface="Segoe UI" charset="0"/>
              </a:rPr>
            </a:br>
            <a:r>
              <a:rPr lang="en-US" sz="1600" dirty="0">
                <a:solidFill>
                  <a:srgbClr val="27A5BE"/>
                </a:solidFill>
                <a:latin typeface="Segoe UI" charset="0"/>
                <a:ea typeface="Segoe UI" charset="0"/>
                <a:cs typeface="Segoe UI" charset="0"/>
              </a:rPr>
              <a:t>touch</a:t>
            </a:r>
          </a:p>
        </p:txBody>
      </p:sp>
      <p:sp>
        <p:nvSpPr>
          <p:cNvPr id="41" name="Rectangle 40"/>
          <p:cNvSpPr/>
          <p:nvPr/>
        </p:nvSpPr>
        <p:spPr>
          <a:xfrm>
            <a:off x="1560196" y="1917181"/>
            <a:ext cx="1601617" cy="363176"/>
          </a:xfrm>
          <a:prstGeom prst="rect">
            <a:avLst/>
          </a:prstGeom>
        </p:spPr>
        <p:txBody>
          <a:bodyPr wrap="square">
            <a:spAutoFit/>
          </a:bodyPr>
          <a:lstStyle/>
          <a:p>
            <a:pPr defTabSz="1100639" latinLnBrk="1" hangingPunct="0">
              <a:lnSpc>
                <a:spcPct val="110000"/>
              </a:lnSpc>
            </a:pPr>
            <a:r>
              <a:rPr lang="en-US" sz="1600" dirty="0">
                <a:solidFill>
                  <a:srgbClr val="27A5BE"/>
                </a:solidFill>
                <a:latin typeface="Segoe UI" charset="0"/>
                <a:ea typeface="Segoe UI" charset="0"/>
                <a:cs typeface="Segoe UI" charset="0"/>
              </a:rPr>
              <a:t>iPhones</a:t>
            </a:r>
          </a:p>
        </p:txBody>
      </p:sp>
      <p:sp>
        <p:nvSpPr>
          <p:cNvPr id="42" name="Rectangle 41"/>
          <p:cNvSpPr/>
          <p:nvPr/>
        </p:nvSpPr>
        <p:spPr>
          <a:xfrm>
            <a:off x="1201669" y="5622846"/>
            <a:ext cx="3266105" cy="498598"/>
          </a:xfrm>
          <a:prstGeom prst="rect">
            <a:avLst/>
          </a:prstGeom>
        </p:spPr>
        <p:txBody>
          <a:bodyPr wrap="square">
            <a:spAutoFit/>
          </a:bodyPr>
          <a:lstStyle/>
          <a:p>
            <a:pPr algn="ctr" defTabSz="1100639" latinLnBrk="1" hangingPunct="0">
              <a:lnSpc>
                <a:spcPct val="110000"/>
              </a:lnSpc>
            </a:pPr>
            <a:r>
              <a:rPr lang="en-US" sz="2400" b="1" dirty="0" err="1" smtClean="0">
                <a:solidFill>
                  <a:srgbClr val="27A5BE"/>
                </a:solidFill>
                <a:latin typeface="Segoe UI Semibold" charset="0"/>
                <a:ea typeface="Segoe UI Semibold" charset="0"/>
                <a:cs typeface="Segoe UI Semibold" charset="0"/>
              </a:rPr>
              <a:t>Factores</a:t>
            </a:r>
            <a:r>
              <a:rPr lang="en-US" sz="2400" b="1" dirty="0" smtClean="0">
                <a:solidFill>
                  <a:srgbClr val="27A5BE"/>
                </a:solidFill>
                <a:latin typeface="Segoe UI Semibold" charset="0"/>
                <a:ea typeface="Segoe UI Semibold" charset="0"/>
                <a:cs typeface="Segoe UI Semibold" charset="0"/>
              </a:rPr>
              <a:t> de forma</a:t>
            </a:r>
            <a:endParaRPr lang="en-US" sz="2400" b="1" dirty="0">
              <a:solidFill>
                <a:srgbClr val="27A5BE"/>
              </a:solidFill>
              <a:latin typeface="Segoe UI Semibold" charset="0"/>
              <a:ea typeface="Segoe UI Semibold" charset="0"/>
              <a:cs typeface="Segoe UI Semibold" charset="0"/>
            </a:endParaRPr>
          </a:p>
        </p:txBody>
      </p:sp>
      <p:sp>
        <p:nvSpPr>
          <p:cNvPr id="47" name="Rectangle 46"/>
          <p:cNvSpPr/>
          <p:nvPr/>
        </p:nvSpPr>
        <p:spPr>
          <a:xfrm>
            <a:off x="7414233" y="5622846"/>
            <a:ext cx="3392515" cy="466731"/>
          </a:xfrm>
          <a:prstGeom prst="rect">
            <a:avLst/>
          </a:prstGeom>
        </p:spPr>
        <p:txBody>
          <a:bodyPr wrap="square">
            <a:spAutoFit/>
          </a:bodyPr>
          <a:lstStyle/>
          <a:p>
            <a:pPr algn="ctr" defTabSz="1100639" latinLnBrk="1" hangingPunct="0">
              <a:lnSpc>
                <a:spcPct val="110000"/>
              </a:lnSpc>
            </a:pPr>
            <a:r>
              <a:rPr lang="en-US" sz="2400" b="1" dirty="0" err="1" smtClean="0">
                <a:solidFill>
                  <a:srgbClr val="27A5BE"/>
                </a:solidFill>
                <a:latin typeface="Segoe UI Semibold" charset="0"/>
                <a:ea typeface="Segoe UI Semibold" charset="0"/>
                <a:cs typeface="Segoe UI Semibold" charset="0"/>
              </a:rPr>
              <a:t>Características</a:t>
            </a:r>
            <a:r>
              <a:rPr lang="en-US" sz="2400" b="1" dirty="0" smtClean="0">
                <a:solidFill>
                  <a:srgbClr val="27A5BE"/>
                </a:solidFill>
                <a:latin typeface="Segoe UI Semibold" charset="0"/>
                <a:ea typeface="Segoe UI Semibold" charset="0"/>
                <a:cs typeface="Segoe UI Semibold" charset="0"/>
              </a:rPr>
              <a:t> iOS 9</a:t>
            </a:r>
            <a:endParaRPr lang="en-US" sz="2400" b="1" dirty="0">
              <a:solidFill>
                <a:srgbClr val="27A5BE"/>
              </a:solidFill>
              <a:latin typeface="Segoe UI Semibold" charset="0"/>
              <a:ea typeface="Segoe UI Semibold" charset="0"/>
              <a:cs typeface="Segoe UI Semibold" charset="0"/>
            </a:endParaRPr>
          </a:p>
        </p:txBody>
      </p:sp>
      <p:cxnSp>
        <p:nvCxnSpPr>
          <p:cNvPr id="7" name="Straight Connector 6"/>
          <p:cNvCxnSpPr/>
          <p:nvPr/>
        </p:nvCxnSpPr>
        <p:spPr>
          <a:xfrm>
            <a:off x="501060" y="5624284"/>
            <a:ext cx="4343261" cy="0"/>
          </a:xfrm>
          <a:prstGeom prst="line">
            <a:avLst/>
          </a:prstGeom>
          <a:ln>
            <a:solidFill>
              <a:srgbClr val="27A5BE"/>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803584" y="5624284"/>
            <a:ext cx="4343261" cy="0"/>
          </a:xfrm>
          <a:prstGeom prst="line">
            <a:avLst/>
          </a:prstGeom>
          <a:ln>
            <a:solidFill>
              <a:srgbClr val="27A5B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7549475"/>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layered device.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3252" y="1323323"/>
            <a:ext cx="4182260" cy="5078458"/>
          </a:xfrm>
          <a:prstGeom prst="rect">
            <a:avLst/>
          </a:prstGeom>
        </p:spPr>
      </p:pic>
      <p:sp>
        <p:nvSpPr>
          <p:cNvPr id="8" name="Content Placeholder 2"/>
          <p:cNvSpPr txBox="1">
            <a:spLocks/>
          </p:cNvSpPr>
          <p:nvPr/>
        </p:nvSpPr>
        <p:spPr>
          <a:xfrm>
            <a:off x="7232991" y="1323323"/>
            <a:ext cx="4519882" cy="522871"/>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err="1" smtClean="0">
                <a:solidFill>
                  <a:srgbClr val="3C90D1"/>
                </a:solidFill>
                <a:latin typeface="+mn-lt"/>
                <a:cs typeface="Arial"/>
              </a:rPr>
              <a:t>Ciantos</a:t>
            </a:r>
            <a:r>
              <a:rPr lang="en-US" sz="1867" dirty="0" smtClean="0">
                <a:solidFill>
                  <a:srgbClr val="3C90D1"/>
                </a:solidFill>
                <a:latin typeface="+mn-lt"/>
                <a:cs typeface="Arial"/>
              </a:rPr>
              <a:t> de </a:t>
            </a:r>
            <a:r>
              <a:rPr lang="en-US" sz="1867" dirty="0" err="1" smtClean="0">
                <a:solidFill>
                  <a:srgbClr val="3C90D1"/>
                </a:solidFill>
                <a:latin typeface="+mn-lt"/>
                <a:cs typeface="Arial"/>
              </a:rPr>
              <a:t>Apis</a:t>
            </a:r>
            <a:r>
              <a:rPr lang="en-US" sz="1867" dirty="0" smtClean="0">
                <a:solidFill>
                  <a:srgbClr val="3C90D1"/>
                </a:solidFill>
                <a:latin typeface="+mn-lt"/>
                <a:cs typeface="Arial"/>
              </a:rPr>
              <a:t> iOS y Android</a:t>
            </a:r>
            <a:endParaRPr lang="en-US" sz="1867" baseline="30000" dirty="0">
              <a:solidFill>
                <a:srgbClr val="3C90D1"/>
              </a:solidFill>
              <a:latin typeface="+mn-lt"/>
              <a:cs typeface="Arial"/>
            </a:endParaRPr>
          </a:p>
        </p:txBody>
      </p:sp>
      <p:sp>
        <p:nvSpPr>
          <p:cNvPr id="10" name="Content Placeholder 2"/>
          <p:cNvSpPr txBox="1">
            <a:spLocks/>
          </p:cNvSpPr>
          <p:nvPr/>
        </p:nvSpPr>
        <p:spPr>
          <a:xfrm>
            <a:off x="7264408" y="2356767"/>
            <a:ext cx="4488465" cy="48306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a:solidFill>
                  <a:srgbClr val="76B557"/>
                </a:solidFill>
                <a:latin typeface="+mn-lt"/>
                <a:cs typeface="Arial"/>
              </a:rPr>
              <a:t>W</a:t>
            </a:r>
            <a:r>
              <a:rPr lang="en-US" sz="1867" dirty="0" smtClean="0">
                <a:solidFill>
                  <a:srgbClr val="76B557"/>
                </a:solidFill>
                <a:latin typeface="+mn-lt"/>
                <a:cs typeface="Arial"/>
              </a:rPr>
              <a:t>eb </a:t>
            </a:r>
            <a:r>
              <a:rPr lang="en-US" sz="1867" dirty="0">
                <a:solidFill>
                  <a:srgbClr val="76B557"/>
                </a:solidFill>
                <a:latin typeface="+mn-lt"/>
                <a:cs typeface="Arial"/>
              </a:rPr>
              <a:t>APIs</a:t>
            </a:r>
          </a:p>
        </p:txBody>
      </p:sp>
      <p:sp>
        <p:nvSpPr>
          <p:cNvPr id="12" name="Oval 11"/>
          <p:cNvSpPr/>
          <p:nvPr/>
        </p:nvSpPr>
        <p:spPr>
          <a:xfrm>
            <a:off x="6412093" y="1216957"/>
            <a:ext cx="750711" cy="750711"/>
          </a:xfrm>
          <a:prstGeom prst="ellipse">
            <a:avLst/>
          </a:prstGeom>
          <a:solidFill>
            <a:srgbClr val="3C90D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pic>
        <p:nvPicPr>
          <p:cNvPr id="13" name="Picture 12" descr="social-apple white.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503638" y="1441136"/>
            <a:ext cx="228927" cy="274781"/>
          </a:xfrm>
          <a:prstGeom prst="rect">
            <a:avLst/>
          </a:prstGeom>
        </p:spPr>
      </p:pic>
      <p:sp>
        <p:nvSpPr>
          <p:cNvPr id="14" name="Oval 13"/>
          <p:cNvSpPr/>
          <p:nvPr/>
        </p:nvSpPr>
        <p:spPr>
          <a:xfrm>
            <a:off x="6412093" y="2236575"/>
            <a:ext cx="750711" cy="750711"/>
          </a:xfrm>
          <a:prstGeom prst="ellipse">
            <a:avLst/>
          </a:prstGeom>
          <a:solidFill>
            <a:srgbClr val="76B557"/>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5" name="Oval 14"/>
          <p:cNvSpPr/>
          <p:nvPr/>
        </p:nvSpPr>
        <p:spPr>
          <a:xfrm>
            <a:off x="6412093" y="3247727"/>
            <a:ext cx="750711" cy="750711"/>
          </a:xfrm>
          <a:prstGeom prst="ellipse">
            <a:avLst/>
          </a:prstGeom>
          <a:solidFill>
            <a:srgbClr val="A73AB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6" name="Oval 15"/>
          <p:cNvSpPr/>
          <p:nvPr/>
        </p:nvSpPr>
        <p:spPr>
          <a:xfrm>
            <a:off x="6412093" y="4241946"/>
            <a:ext cx="750711" cy="750711"/>
          </a:xfrm>
          <a:prstGeom prst="ellipse">
            <a:avLst/>
          </a:prstGeom>
          <a:solidFill>
            <a:srgbClr val="12345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17" name="Oval 16"/>
          <p:cNvSpPr/>
          <p:nvPr/>
        </p:nvSpPr>
        <p:spPr>
          <a:xfrm>
            <a:off x="6412093" y="5244633"/>
            <a:ext cx="750711" cy="750711"/>
          </a:xfrm>
          <a:prstGeom prst="ellipse">
            <a:avLst/>
          </a:prstGeom>
          <a:solidFill>
            <a:srgbClr val="6C6C6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pic>
        <p:nvPicPr>
          <p:cNvPr id="18" name="Picture 17" descr="social-android white.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807203" y="1449603"/>
            <a:ext cx="256828" cy="280236"/>
          </a:xfrm>
          <a:prstGeom prst="rect">
            <a:avLst/>
          </a:prstGeom>
        </p:spPr>
      </p:pic>
      <p:sp>
        <p:nvSpPr>
          <p:cNvPr id="21" name="Content Placeholder 2"/>
          <p:cNvSpPr txBox="1">
            <a:spLocks/>
          </p:cNvSpPr>
          <p:nvPr/>
        </p:nvSpPr>
        <p:spPr>
          <a:xfrm>
            <a:off x="7264408" y="3368820"/>
            <a:ext cx="4488465" cy="51228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err="1" smtClean="0">
                <a:solidFill>
                  <a:srgbClr val="A73AB8"/>
                </a:solidFill>
                <a:latin typeface="+mn-lt"/>
                <a:cs typeface="Arial"/>
              </a:rPr>
              <a:t>Integración</a:t>
            </a:r>
            <a:r>
              <a:rPr lang="en-US" sz="1867" dirty="0" smtClean="0">
                <a:solidFill>
                  <a:srgbClr val="A73AB8"/>
                </a:solidFill>
                <a:latin typeface="+mn-lt"/>
                <a:cs typeface="Arial"/>
              </a:rPr>
              <a:t> con Backend</a:t>
            </a:r>
            <a:endParaRPr lang="en-US" sz="1867" dirty="0">
              <a:solidFill>
                <a:srgbClr val="A73AB8"/>
              </a:solidFill>
              <a:latin typeface="+mn-lt"/>
              <a:cs typeface="Arial"/>
            </a:endParaRPr>
          </a:p>
        </p:txBody>
      </p:sp>
      <p:sp>
        <p:nvSpPr>
          <p:cNvPr id="22" name="Content Placeholder 2"/>
          <p:cNvSpPr txBox="1">
            <a:spLocks/>
          </p:cNvSpPr>
          <p:nvPr/>
        </p:nvSpPr>
        <p:spPr>
          <a:xfrm>
            <a:off x="7264408" y="4352688"/>
            <a:ext cx="4488465" cy="464401"/>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a:solidFill>
                  <a:srgbClr val="123458"/>
                </a:solidFill>
                <a:latin typeface="+mn-lt"/>
                <a:cs typeface="Arial"/>
              </a:rPr>
              <a:t>Third party libraries</a:t>
            </a:r>
          </a:p>
        </p:txBody>
      </p:sp>
      <p:sp>
        <p:nvSpPr>
          <p:cNvPr id="25" name="Content Placeholder 2"/>
          <p:cNvSpPr txBox="1">
            <a:spLocks/>
          </p:cNvSpPr>
          <p:nvPr/>
        </p:nvSpPr>
        <p:spPr>
          <a:xfrm>
            <a:off x="7264408" y="5366764"/>
            <a:ext cx="4488465" cy="515655"/>
          </a:xfrm>
          <a:prstGeom prst="rect">
            <a:avLst/>
          </a:prstGeom>
        </p:spPr>
        <p:txBody>
          <a:bodyPr vert="horz" lIns="121920" tIns="60960" rIns="121920" bIns="60960" numCol="1" spcCol="0" rtlCol="0">
            <a:noAutofit/>
          </a:bodyPr>
          <a:lstStyle>
            <a:lvl1pPr marL="342900" indent="-342900" algn="l" defTabSz="457200" rtl="0" eaLnBrk="1" latinLnBrk="0" hangingPunct="1">
              <a:lnSpc>
                <a:spcPct val="110000"/>
              </a:lnSpc>
              <a:spcBef>
                <a:spcPct val="20000"/>
              </a:spcBef>
              <a:buSzPct val="138000"/>
              <a:buFontTx/>
              <a:buBlip>
                <a:blip r:embed="rId4"/>
              </a:buBlip>
              <a:defRPr sz="2400" b="0" i="0" kern="1200">
                <a:solidFill>
                  <a:srgbClr val="6C6C6C"/>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6C6C6C"/>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6C6C6C"/>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6C6C6C"/>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867" dirty="0" smtClean="0">
                <a:latin typeface="+mn-lt"/>
                <a:cs typeface="Arial"/>
              </a:rPr>
              <a:t>Memoria, </a:t>
            </a:r>
            <a:r>
              <a:rPr lang="en-US" sz="1867" dirty="0">
                <a:latin typeface="+mn-lt"/>
                <a:cs typeface="Arial"/>
              </a:rPr>
              <a:t>CPU </a:t>
            </a:r>
            <a:r>
              <a:rPr lang="en-US" sz="1867" dirty="0" smtClean="0">
                <a:latin typeface="+mn-lt"/>
                <a:cs typeface="Arial"/>
              </a:rPr>
              <a:t>y red</a:t>
            </a:r>
            <a:endParaRPr lang="en-US" sz="1867" dirty="0">
              <a:latin typeface="+mn-lt"/>
              <a:cs typeface="Arial"/>
            </a:endParaRPr>
          </a:p>
        </p:txBody>
      </p:sp>
      <p:pic>
        <p:nvPicPr>
          <p:cNvPr id="27" name="Picture 26" descr="ios7-cloud.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584614" y="2446863"/>
            <a:ext cx="411311" cy="264367"/>
          </a:xfrm>
          <a:prstGeom prst="rect">
            <a:avLst/>
          </a:prstGeom>
        </p:spPr>
      </p:pic>
      <p:pic>
        <p:nvPicPr>
          <p:cNvPr id="28" name="Picture 27" descr="cpu.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475480" y="3334951"/>
            <a:ext cx="622521" cy="604212"/>
          </a:xfrm>
          <a:prstGeom prst="rect">
            <a:avLst/>
          </a:prstGeom>
        </p:spPr>
      </p:pic>
      <p:pic>
        <p:nvPicPr>
          <p:cNvPr id="29" name="Picture 28" descr="bar code white.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6563601" y="4387916"/>
            <a:ext cx="466560" cy="452837"/>
          </a:xfrm>
          <a:prstGeom prst="rect">
            <a:avLst/>
          </a:prstGeom>
        </p:spPr>
      </p:pic>
      <p:pic>
        <p:nvPicPr>
          <p:cNvPr id="30" name="Picture 29" descr="gear.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6536608" y="5329064"/>
            <a:ext cx="535889" cy="553355"/>
          </a:xfrm>
          <a:prstGeom prst="rect">
            <a:avLst/>
          </a:prstGeom>
        </p:spPr>
      </p:pic>
      <p:sp>
        <p:nvSpPr>
          <p:cNvPr id="2" name="Title 1"/>
          <p:cNvSpPr>
            <a:spLocks noGrp="1"/>
          </p:cNvSpPr>
          <p:nvPr>
            <p:ph type="title"/>
          </p:nvPr>
        </p:nvSpPr>
        <p:spPr/>
        <p:txBody>
          <a:bodyPr/>
          <a:lstStyle/>
          <a:p>
            <a:r>
              <a:rPr lang="en-US" dirty="0" err="1" smtClean="0">
                <a:solidFill>
                  <a:srgbClr val="00BCF2"/>
                </a:solidFill>
              </a:rPr>
              <a:t>Complejidad</a:t>
            </a:r>
            <a:r>
              <a:rPr lang="en-US" dirty="0" smtClean="0">
                <a:solidFill>
                  <a:srgbClr val="00BCF2"/>
                </a:solidFill>
              </a:rPr>
              <a:t> de las Apps</a:t>
            </a:r>
            <a:endParaRPr lang="en-US" dirty="0">
              <a:solidFill>
                <a:srgbClr val="00BCF2"/>
              </a:solidFill>
            </a:endParaRPr>
          </a:p>
        </p:txBody>
      </p:sp>
      <p:cxnSp>
        <p:nvCxnSpPr>
          <p:cNvPr id="36" name="Elbow Connector 35"/>
          <p:cNvCxnSpPr/>
          <p:nvPr/>
        </p:nvCxnSpPr>
        <p:spPr>
          <a:xfrm rot="10800000" flipV="1">
            <a:off x="4005299" y="1585573"/>
            <a:ext cx="2260035" cy="651001"/>
          </a:xfrm>
          <a:prstGeom prst="bentConnector3">
            <a:avLst>
              <a:gd name="adj1" fmla="val 100260"/>
            </a:avLst>
          </a:prstGeom>
          <a:ln>
            <a:solidFill>
              <a:srgbClr val="3C90D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39" name="Elbow Connector 38"/>
          <p:cNvCxnSpPr/>
          <p:nvPr/>
        </p:nvCxnSpPr>
        <p:spPr>
          <a:xfrm rot="10800000" flipV="1">
            <a:off x="4005294" y="2618955"/>
            <a:ext cx="2260048" cy="812510"/>
          </a:xfrm>
          <a:prstGeom prst="bentConnector3">
            <a:avLst>
              <a:gd name="adj1" fmla="val 99910"/>
            </a:avLst>
          </a:prstGeom>
          <a:ln>
            <a:solidFill>
              <a:srgbClr val="76B557"/>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1" name="Elbow Connector 50"/>
          <p:cNvCxnSpPr/>
          <p:nvPr/>
        </p:nvCxnSpPr>
        <p:spPr>
          <a:xfrm rot="10800000" flipV="1">
            <a:off x="4005295" y="3626556"/>
            <a:ext cx="2260041" cy="415908"/>
          </a:xfrm>
          <a:prstGeom prst="bentConnector3">
            <a:avLst>
              <a:gd name="adj1" fmla="val 99910"/>
            </a:avLst>
          </a:prstGeom>
          <a:ln>
            <a:solidFill>
              <a:srgbClr val="A73AB9"/>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58" name="Elbow Connector 57"/>
          <p:cNvCxnSpPr/>
          <p:nvPr/>
        </p:nvCxnSpPr>
        <p:spPr>
          <a:xfrm rot="10800000">
            <a:off x="4005300" y="5085249"/>
            <a:ext cx="2260042" cy="545086"/>
          </a:xfrm>
          <a:prstGeom prst="bentConnector3">
            <a:avLst>
              <a:gd name="adj1" fmla="val 99910"/>
            </a:avLst>
          </a:prstGeom>
          <a:ln>
            <a:solidFill>
              <a:srgbClr val="6C6C6C"/>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4005294" y="4636274"/>
            <a:ext cx="2260040" cy="0"/>
          </a:xfrm>
          <a:prstGeom prst="straightConnector1">
            <a:avLst/>
          </a:prstGeom>
          <a:ln>
            <a:solidFill>
              <a:srgbClr val="123458"/>
            </a:solidFill>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786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10"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5" grpId="0" animBg="1"/>
      <p:bldP spid="16" grpId="0" animBg="1"/>
      <p:bldP spid="17" grpId="0" animBg="1"/>
      <p:bldP spid="21" grpId="0"/>
      <p:bldP spid="22" grpId="0"/>
      <p:bldP spid="2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950781" y="782819"/>
            <a:ext cx="10290438" cy="2540849"/>
            <a:chOff x="658948" y="782819"/>
            <a:chExt cx="10290438" cy="2540849"/>
          </a:xfrm>
        </p:grpSpPr>
        <p:grpSp>
          <p:nvGrpSpPr>
            <p:cNvPr id="29" name="Group 28"/>
            <p:cNvGrpSpPr/>
            <p:nvPr/>
          </p:nvGrpSpPr>
          <p:grpSpPr>
            <a:xfrm>
              <a:off x="658948" y="922952"/>
              <a:ext cx="1838000" cy="2350766"/>
              <a:chOff x="658948" y="922952"/>
              <a:chExt cx="1838000" cy="2350766"/>
            </a:xfrm>
          </p:grpSpPr>
          <p:pic>
            <p:nvPicPr>
              <p:cNvPr id="13" name="Picture 12" descr="Press_Hold.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8948" y="922952"/>
                <a:ext cx="1838000" cy="1838000"/>
              </a:xfrm>
              <a:prstGeom prst="rect">
                <a:avLst/>
              </a:prstGeom>
            </p:spPr>
          </p:pic>
          <p:sp>
            <p:nvSpPr>
              <p:cNvPr id="19" name="Text Placeholder 2"/>
              <p:cNvSpPr txBox="1">
                <a:spLocks/>
              </p:cNvSpPr>
              <p:nvPr/>
            </p:nvSpPr>
            <p:spPr>
              <a:xfrm>
                <a:off x="1198987"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Tap</a:t>
                </a:r>
                <a:endParaRPr lang="en-US" sz="2000" dirty="0">
                  <a:solidFill>
                    <a:schemeClr val="bg1"/>
                  </a:solidFill>
                </a:endParaRPr>
              </a:p>
            </p:txBody>
          </p:sp>
        </p:grpSp>
        <p:grpSp>
          <p:nvGrpSpPr>
            <p:cNvPr id="28" name="Group 27"/>
            <p:cNvGrpSpPr/>
            <p:nvPr/>
          </p:nvGrpSpPr>
          <p:grpSpPr>
            <a:xfrm>
              <a:off x="2686795" y="796737"/>
              <a:ext cx="1871894" cy="2476981"/>
              <a:chOff x="2686795" y="796737"/>
              <a:chExt cx="1871894" cy="2476981"/>
            </a:xfrm>
          </p:grpSpPr>
          <p:pic>
            <p:nvPicPr>
              <p:cNvPr id="15" name="Picture 14" descr="Swipe_Down.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686795" y="796737"/>
                <a:ext cx="1871894" cy="1871894"/>
              </a:xfrm>
              <a:prstGeom prst="rect">
                <a:avLst/>
              </a:prstGeom>
            </p:spPr>
          </p:pic>
          <p:sp>
            <p:nvSpPr>
              <p:cNvPr id="20" name="Text Placeholder 2"/>
              <p:cNvSpPr txBox="1">
                <a:spLocks/>
              </p:cNvSpPr>
              <p:nvPr/>
            </p:nvSpPr>
            <p:spPr>
              <a:xfrm>
                <a:off x="3205083"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Scroll</a:t>
                </a:r>
                <a:endParaRPr lang="en-US" sz="2000" dirty="0">
                  <a:solidFill>
                    <a:schemeClr val="bg1"/>
                  </a:solidFill>
                </a:endParaRPr>
              </a:p>
            </p:txBody>
          </p:sp>
        </p:grpSp>
        <p:grpSp>
          <p:nvGrpSpPr>
            <p:cNvPr id="30" name="Group 29"/>
            <p:cNvGrpSpPr/>
            <p:nvPr/>
          </p:nvGrpSpPr>
          <p:grpSpPr>
            <a:xfrm>
              <a:off x="4550801" y="782819"/>
              <a:ext cx="1978133" cy="2490899"/>
              <a:chOff x="4550801" y="782819"/>
              <a:chExt cx="1978133" cy="2490899"/>
            </a:xfrm>
          </p:grpSpPr>
          <p:pic>
            <p:nvPicPr>
              <p:cNvPr id="16" name="Picture 15" descr="Swipe_Right.png"/>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550801" y="782819"/>
                <a:ext cx="1978133" cy="1978133"/>
              </a:xfrm>
              <a:prstGeom prst="rect">
                <a:avLst/>
              </a:prstGeom>
            </p:spPr>
          </p:pic>
          <p:sp>
            <p:nvSpPr>
              <p:cNvPr id="21" name="Text Placeholder 2"/>
              <p:cNvSpPr txBox="1">
                <a:spLocks/>
              </p:cNvSpPr>
              <p:nvPr/>
            </p:nvSpPr>
            <p:spPr>
              <a:xfrm>
                <a:off x="4998202"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Swipe</a:t>
                </a:r>
                <a:endParaRPr lang="en-US" sz="2000" dirty="0">
                  <a:solidFill>
                    <a:schemeClr val="bg1"/>
                  </a:solidFill>
                </a:endParaRPr>
              </a:p>
            </p:txBody>
          </p:sp>
        </p:grpSp>
        <p:grpSp>
          <p:nvGrpSpPr>
            <p:cNvPr id="31" name="Group 30"/>
            <p:cNvGrpSpPr/>
            <p:nvPr/>
          </p:nvGrpSpPr>
          <p:grpSpPr>
            <a:xfrm>
              <a:off x="6774538" y="922952"/>
              <a:ext cx="1745679" cy="2350766"/>
              <a:chOff x="6774538" y="922952"/>
              <a:chExt cx="1745679" cy="2350766"/>
            </a:xfrm>
          </p:grpSpPr>
          <p:pic>
            <p:nvPicPr>
              <p:cNvPr id="10" name="Picture 9" descr="Pinch.png"/>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774538" y="922952"/>
                <a:ext cx="1745679" cy="1745679"/>
              </a:xfrm>
              <a:prstGeom prst="rect">
                <a:avLst/>
              </a:prstGeom>
            </p:spPr>
          </p:pic>
          <p:sp>
            <p:nvSpPr>
              <p:cNvPr id="22" name="Text Placeholder 2"/>
              <p:cNvSpPr txBox="1">
                <a:spLocks/>
              </p:cNvSpPr>
              <p:nvPr/>
            </p:nvSpPr>
            <p:spPr>
              <a:xfrm>
                <a:off x="7368558" y="2721425"/>
                <a:ext cx="1151659"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Pinch</a:t>
                </a:r>
                <a:endParaRPr lang="en-US" sz="2000" dirty="0">
                  <a:solidFill>
                    <a:schemeClr val="bg1"/>
                  </a:solidFill>
                </a:endParaRPr>
              </a:p>
            </p:txBody>
          </p:sp>
        </p:grpSp>
        <p:grpSp>
          <p:nvGrpSpPr>
            <p:cNvPr id="32" name="Group 31"/>
            <p:cNvGrpSpPr/>
            <p:nvPr/>
          </p:nvGrpSpPr>
          <p:grpSpPr>
            <a:xfrm>
              <a:off x="9006861" y="830631"/>
              <a:ext cx="1942525" cy="2493037"/>
              <a:chOff x="9006861" y="830631"/>
              <a:chExt cx="1942525" cy="2493037"/>
            </a:xfrm>
          </p:grpSpPr>
          <p:pic>
            <p:nvPicPr>
              <p:cNvPr id="12" name="Picture 11" descr="3x_Swipe_Left.png"/>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006861" y="830631"/>
                <a:ext cx="1930321" cy="1930321"/>
              </a:xfrm>
              <a:prstGeom prst="rect">
                <a:avLst/>
              </a:prstGeom>
            </p:spPr>
          </p:pic>
          <p:sp>
            <p:nvSpPr>
              <p:cNvPr id="23" name="Text Placeholder 2"/>
              <p:cNvSpPr txBox="1">
                <a:spLocks/>
              </p:cNvSpPr>
              <p:nvPr/>
            </p:nvSpPr>
            <p:spPr>
              <a:xfrm>
                <a:off x="9375344" y="2771375"/>
                <a:ext cx="1574042"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Multi Finger</a:t>
                </a:r>
                <a:endParaRPr lang="en-US" sz="2000" dirty="0">
                  <a:solidFill>
                    <a:schemeClr val="bg1"/>
                  </a:solidFill>
                </a:endParaRPr>
              </a:p>
            </p:txBody>
          </p:sp>
        </p:grpSp>
      </p:grpSp>
      <p:grpSp>
        <p:nvGrpSpPr>
          <p:cNvPr id="37" name="Group 36"/>
          <p:cNvGrpSpPr/>
          <p:nvPr/>
        </p:nvGrpSpPr>
        <p:grpSpPr>
          <a:xfrm>
            <a:off x="2995548" y="3675999"/>
            <a:ext cx="6224568" cy="2445112"/>
            <a:chOff x="2405120" y="3675999"/>
            <a:chExt cx="6224568" cy="2445112"/>
          </a:xfrm>
        </p:grpSpPr>
        <p:grpSp>
          <p:nvGrpSpPr>
            <p:cNvPr id="33" name="Group 32"/>
            <p:cNvGrpSpPr/>
            <p:nvPr/>
          </p:nvGrpSpPr>
          <p:grpSpPr>
            <a:xfrm>
              <a:off x="2405120" y="3675999"/>
              <a:ext cx="1745679" cy="2416396"/>
              <a:chOff x="2405120" y="3675999"/>
              <a:chExt cx="1745679" cy="2416396"/>
            </a:xfrm>
          </p:grpSpPr>
          <p:pic>
            <p:nvPicPr>
              <p:cNvPr id="17" name="Picture 16" descr="TextEntry.png"/>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405120" y="3675999"/>
                <a:ext cx="1745679" cy="1745679"/>
              </a:xfrm>
              <a:prstGeom prst="rect">
                <a:avLst/>
              </a:prstGeom>
            </p:spPr>
          </p:pic>
          <p:sp>
            <p:nvSpPr>
              <p:cNvPr id="24" name="Text Placeholder 2"/>
              <p:cNvSpPr txBox="1">
                <a:spLocks/>
              </p:cNvSpPr>
              <p:nvPr/>
            </p:nvSpPr>
            <p:spPr>
              <a:xfrm>
                <a:off x="2690404" y="5540102"/>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Text Entry</a:t>
                </a:r>
                <a:endParaRPr lang="en-US" sz="2000" dirty="0">
                  <a:solidFill>
                    <a:schemeClr val="bg1"/>
                  </a:solidFill>
                </a:endParaRPr>
              </a:p>
            </p:txBody>
          </p:sp>
        </p:grpSp>
        <p:grpSp>
          <p:nvGrpSpPr>
            <p:cNvPr id="34" name="Group 33"/>
            <p:cNvGrpSpPr/>
            <p:nvPr/>
          </p:nvGrpSpPr>
          <p:grpSpPr>
            <a:xfrm>
              <a:off x="4696486" y="3707551"/>
              <a:ext cx="1832448" cy="2384844"/>
              <a:chOff x="4696486" y="3707551"/>
              <a:chExt cx="1832448" cy="2384844"/>
            </a:xfrm>
          </p:grpSpPr>
          <p:pic>
            <p:nvPicPr>
              <p:cNvPr id="14" name="Picture 13" descr="BumpL.png"/>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4696486" y="3707551"/>
                <a:ext cx="1745679" cy="1745679"/>
              </a:xfrm>
              <a:prstGeom prst="rect">
                <a:avLst/>
              </a:prstGeom>
            </p:spPr>
          </p:pic>
          <p:sp>
            <p:nvSpPr>
              <p:cNvPr id="25" name="Text Placeholder 2"/>
              <p:cNvSpPr txBox="1">
                <a:spLocks/>
              </p:cNvSpPr>
              <p:nvPr/>
            </p:nvSpPr>
            <p:spPr>
              <a:xfrm>
                <a:off x="5072677" y="5540102"/>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Rotation</a:t>
                </a:r>
                <a:endParaRPr lang="en-US" sz="2000" dirty="0">
                  <a:solidFill>
                    <a:schemeClr val="bg1"/>
                  </a:solidFill>
                </a:endParaRPr>
              </a:p>
            </p:txBody>
          </p:sp>
        </p:grpSp>
        <p:grpSp>
          <p:nvGrpSpPr>
            <p:cNvPr id="35" name="Group 34"/>
            <p:cNvGrpSpPr/>
            <p:nvPr/>
          </p:nvGrpSpPr>
          <p:grpSpPr>
            <a:xfrm>
              <a:off x="7173431" y="3857431"/>
              <a:ext cx="1456257" cy="2263680"/>
              <a:chOff x="7173431" y="3857431"/>
              <a:chExt cx="1456257" cy="2263680"/>
            </a:xfrm>
          </p:grpSpPr>
          <p:pic>
            <p:nvPicPr>
              <p:cNvPr id="26" name="Picture 25" descr="Globe.png"/>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7258126" y="3857431"/>
                <a:ext cx="1283903" cy="1412037"/>
              </a:xfrm>
              <a:prstGeom prst="rect">
                <a:avLst/>
              </a:prstGeom>
            </p:spPr>
          </p:pic>
          <p:sp>
            <p:nvSpPr>
              <p:cNvPr id="27" name="Text Placeholder 2"/>
              <p:cNvSpPr txBox="1">
                <a:spLocks/>
              </p:cNvSpPr>
              <p:nvPr/>
            </p:nvSpPr>
            <p:spPr>
              <a:xfrm>
                <a:off x="7173431" y="5568818"/>
                <a:ext cx="1456257" cy="552293"/>
              </a:xfrm>
              <a:prstGeom prst="rect">
                <a:avLst/>
              </a:prstGeom>
            </p:spPr>
            <p:txBody>
              <a:bodyPr vert="horz" wrap="square" lIns="146304" tIns="91440" rIns="146304" bIns="91440" rtlCol="0">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gn="ctr">
                  <a:lnSpc>
                    <a:spcPct val="100000"/>
                  </a:lnSpc>
                  <a:buNone/>
                </a:pPr>
                <a:r>
                  <a:rPr lang="en-US" sz="2000" dirty="0" smtClean="0">
                    <a:solidFill>
                      <a:schemeClr val="bg1"/>
                    </a:solidFill>
                  </a:rPr>
                  <a:t>GPS</a:t>
                </a:r>
                <a:endParaRPr lang="en-US" sz="2000" dirty="0">
                  <a:solidFill>
                    <a:schemeClr val="bg1"/>
                  </a:solidFill>
                </a:endParaRPr>
              </a:p>
            </p:txBody>
          </p:sp>
        </p:grpSp>
      </p:grpSp>
    </p:spTree>
    <p:extLst>
      <p:ext uri="{BB962C8B-B14F-4D97-AF65-F5344CB8AC3E}">
        <p14:creationId xmlns:p14="http://schemas.microsoft.com/office/powerpoint/2010/main" val="3571470307"/>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11158" y="1084290"/>
            <a:ext cx="10969688" cy="647864"/>
          </a:xfrm>
        </p:spPr>
        <p:txBody>
          <a:bodyPr/>
          <a:lstStyle/>
          <a:p>
            <a:r>
              <a:rPr lang="en-US" sz="4312" dirty="0">
                <a:latin typeface="+mn-lt"/>
              </a:rPr>
              <a:t>Javier Suárez Ruiz</a:t>
            </a:r>
          </a:p>
        </p:txBody>
      </p:sp>
      <p:sp>
        <p:nvSpPr>
          <p:cNvPr id="4" name="Text Placeholder 4"/>
          <p:cNvSpPr>
            <a:spLocks noGrp="1"/>
          </p:cNvSpPr>
          <p:nvPr/>
        </p:nvSpPr>
        <p:spPr>
          <a:xfrm>
            <a:off x="494030" y="1918955"/>
            <a:ext cx="5839578" cy="3732444"/>
          </a:xfrm>
          <a:prstGeom prst="rect">
            <a:avLst/>
          </a:prstGeom>
        </p:spPr>
        <p:txBody>
          <a:bodyPr vert="horz" lIns="121903" tIns="0" rIns="121903" bIns="60952" rtlCol="0">
            <a:normAutofit/>
          </a:bodyPr>
          <a:lstStyle>
            <a:lvl1pPr marL="0" indent="0" algn="l" defTabSz="914400" rtl="0" eaLnBrk="1" latinLnBrk="0" hangingPunct="1">
              <a:spcBef>
                <a:spcPct val="20000"/>
              </a:spcBef>
              <a:buFont typeface="Arial" pitchFamily="34" charset="0"/>
              <a:buNone/>
              <a:defRPr sz="2800" kern="1200">
                <a:solidFill>
                  <a:schemeClr val="bg1"/>
                </a:solidFill>
                <a:latin typeface="+mn-lt"/>
                <a:ea typeface="+mn-ea"/>
                <a:cs typeface="+mn-cs"/>
              </a:defRPr>
            </a:lvl1pPr>
            <a:lvl2pPr marL="0" indent="0" algn="l" defTabSz="914400" rtl="0" eaLnBrk="1" latinLnBrk="0" hangingPunct="1">
              <a:spcBef>
                <a:spcPct val="20000"/>
              </a:spcBef>
              <a:buFont typeface="Arial" pitchFamily="34" charset="0"/>
              <a:buNone/>
              <a:defRPr sz="1600" kern="1200">
                <a:solidFill>
                  <a:schemeClr val="tx2"/>
                </a:solidFill>
                <a:latin typeface="+mn-lt"/>
                <a:ea typeface="+mn-ea"/>
                <a:cs typeface="+mn-cs"/>
              </a:defRPr>
            </a:lvl2pPr>
            <a:lvl3pPr marL="447675" indent="-180975" algn="l" defTabSz="914400" rtl="0" eaLnBrk="1" latinLnBrk="0" hangingPunct="1">
              <a:spcBef>
                <a:spcPct val="20000"/>
              </a:spcBef>
              <a:buClr>
                <a:schemeClr val="bg2"/>
              </a:buClr>
              <a:buSzPct val="120000"/>
              <a:buFont typeface="Arial" pitchFamily="34" charset="0"/>
              <a:buChar char="•"/>
              <a:defRPr sz="1600" kern="1200">
                <a:solidFill>
                  <a:schemeClr val="tx2"/>
                </a:solidFill>
                <a:latin typeface="+mn-lt"/>
                <a:ea typeface="+mn-ea"/>
                <a:cs typeface="+mn-cs"/>
              </a:defRPr>
            </a:lvl3pPr>
            <a:lvl4pPr marL="714375" indent="-266700"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4pPr>
            <a:lvl5pPr marL="990600" indent="-276225" algn="l" defTabSz="914400" rtl="0" eaLnBrk="1" latinLnBrk="0" hangingPunct="1">
              <a:spcBef>
                <a:spcPct val="20000"/>
              </a:spcBef>
              <a:buClr>
                <a:schemeClr val="bg2"/>
              </a:buClr>
              <a:buFont typeface="Arial" pitchFamily="34" charset="0"/>
              <a:buChar char="»"/>
              <a:defRPr sz="16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745" dirty="0" smtClean="0">
                <a:solidFill>
                  <a:schemeClr val="bg2">
                    <a:lumMod val="25000"/>
                  </a:schemeClr>
                </a:solidFill>
              </a:rPr>
              <a:t>Microsoft </a:t>
            </a:r>
            <a:r>
              <a:rPr lang="en-US" sz="2745" dirty="0">
                <a:solidFill>
                  <a:schemeClr val="bg2">
                    <a:lumMod val="25000"/>
                  </a:schemeClr>
                </a:solidFill>
              </a:rPr>
              <a:t>MVP Windows Platform </a:t>
            </a:r>
            <a:r>
              <a:rPr lang="en-US" sz="2745" dirty="0" smtClean="0">
                <a:solidFill>
                  <a:schemeClr val="bg2">
                    <a:lumMod val="25000"/>
                  </a:schemeClr>
                </a:solidFill>
              </a:rPr>
              <a:t>Development</a:t>
            </a:r>
          </a:p>
          <a:p>
            <a:r>
              <a:rPr lang="en-US" sz="2745" dirty="0" smtClean="0">
                <a:solidFill>
                  <a:schemeClr val="bg2">
                    <a:lumMod val="25000"/>
                  </a:schemeClr>
                </a:solidFill>
              </a:rPr>
              <a:t>Software Developer Plain Concepts</a:t>
            </a:r>
            <a:endParaRPr lang="en-US" sz="2745" dirty="0">
              <a:solidFill>
                <a:schemeClr val="bg2">
                  <a:lumMod val="25000"/>
                </a:schemeClr>
              </a:solidFill>
            </a:endParaRPr>
          </a:p>
          <a:p>
            <a:endParaRPr lang="en-US" sz="2000" dirty="0">
              <a:solidFill>
                <a:schemeClr val="bg2">
                  <a:lumMod val="25000"/>
                </a:schemeClr>
              </a:solidFill>
            </a:endParaRPr>
          </a:p>
          <a:p>
            <a:pPr marL="380936" indent="-380936">
              <a:buFont typeface="Arial" panose="020B0604020202020204" pitchFamily="34" charset="0"/>
              <a:buChar char="•"/>
            </a:pPr>
            <a:r>
              <a:rPr lang="en-US" sz="2000" dirty="0">
                <a:solidFill>
                  <a:schemeClr val="bg2">
                    <a:lumMod val="25000"/>
                  </a:schemeClr>
                </a:solidFill>
              </a:rPr>
              <a:t>Blog: </a:t>
            </a:r>
            <a:r>
              <a:rPr lang="en-US" sz="2000" dirty="0">
                <a:solidFill>
                  <a:schemeClr val="bg2">
                    <a:lumMod val="25000"/>
                  </a:schemeClr>
                </a:solidFill>
                <a:hlinkClick r:id="rId3"/>
              </a:rPr>
              <a:t>http://geeks.ms/blogs/jsuarez</a:t>
            </a:r>
            <a:endParaRPr lang="en-US" sz="2000" dirty="0">
              <a:solidFill>
                <a:schemeClr val="bg2">
                  <a:lumMod val="25000"/>
                </a:schemeClr>
              </a:solidFill>
            </a:endParaRPr>
          </a:p>
          <a:p>
            <a:pPr marL="380936" indent="-380936">
              <a:buFont typeface="Arial" panose="020B0604020202020204" pitchFamily="34" charset="0"/>
              <a:buChar char="•"/>
            </a:pPr>
            <a:r>
              <a:rPr lang="en-US" sz="2000" dirty="0">
                <a:solidFill>
                  <a:schemeClr val="bg2">
                    <a:lumMod val="25000"/>
                  </a:schemeClr>
                </a:solidFill>
              </a:rPr>
              <a:t>Email: </a:t>
            </a:r>
            <a:r>
              <a:rPr lang="en-US" sz="2000" dirty="0">
                <a:solidFill>
                  <a:schemeClr val="bg2">
                    <a:lumMod val="25000"/>
                  </a:schemeClr>
                </a:solidFill>
                <a:hlinkClick r:id="rId4"/>
              </a:rPr>
              <a:t>javiersuarezruiz@hotmail.com</a:t>
            </a:r>
            <a:endParaRPr lang="en-US" sz="2000" dirty="0">
              <a:solidFill>
                <a:schemeClr val="bg2">
                  <a:lumMod val="25000"/>
                </a:schemeClr>
              </a:solidFill>
            </a:endParaRPr>
          </a:p>
          <a:p>
            <a:pPr marL="380936" indent="-380936">
              <a:buFont typeface="Arial" panose="020B0604020202020204" pitchFamily="34" charset="0"/>
              <a:buChar char="•"/>
            </a:pPr>
            <a:r>
              <a:rPr lang="en-US" sz="2000" dirty="0">
                <a:solidFill>
                  <a:schemeClr val="bg2">
                    <a:lumMod val="25000"/>
                  </a:schemeClr>
                </a:solidFill>
              </a:rPr>
              <a:t>Twitter: @</a:t>
            </a:r>
            <a:r>
              <a:rPr lang="en-US" sz="2000" dirty="0" err="1">
                <a:solidFill>
                  <a:schemeClr val="bg2">
                    <a:lumMod val="25000"/>
                  </a:schemeClr>
                </a:solidFill>
              </a:rPr>
              <a:t>jsuarezruiz</a:t>
            </a:r>
            <a:endParaRPr lang="en-US" sz="2000" dirty="0">
              <a:solidFill>
                <a:schemeClr val="bg2">
                  <a:lumMod val="25000"/>
                </a:schemeClr>
              </a:solidFill>
            </a:endParaRPr>
          </a:p>
          <a:p>
            <a:endParaRPr lang="en-US" sz="2000" dirty="0">
              <a:solidFill>
                <a:schemeClr val="accent1"/>
              </a:solidFill>
            </a:endParaRPr>
          </a:p>
        </p:txBody>
      </p:sp>
      <p:pic>
        <p:nvPicPr>
          <p:cNvPr id="5" name="Imagen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26438" y="1084289"/>
            <a:ext cx="3724339" cy="4012129"/>
          </a:xfrm>
          <a:prstGeom prst="rect">
            <a:avLst/>
          </a:prstGeom>
        </p:spPr>
      </p:pic>
      <p:pic>
        <p:nvPicPr>
          <p:cNvPr id="7" name="Imagen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101215" y="3930381"/>
            <a:ext cx="743064" cy="1166038"/>
          </a:xfrm>
          <a:prstGeom prst="rect">
            <a:avLst/>
          </a:prstGeom>
        </p:spPr>
      </p:pic>
    </p:spTree>
    <p:extLst>
      <p:ext uri="{BB962C8B-B14F-4D97-AF65-F5344CB8AC3E}">
        <p14:creationId xmlns:p14="http://schemas.microsoft.com/office/powerpoint/2010/main" val="1590414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269239" y="289511"/>
            <a:ext cx="12170853" cy="899665"/>
          </a:xfrm>
        </p:spPr>
        <p:txBody>
          <a:bodyPr>
            <a:noAutofit/>
          </a:bodyPr>
          <a:lstStyle/>
          <a:p>
            <a:r>
              <a:rPr lang="en-US" sz="3200" dirty="0">
                <a:solidFill>
                  <a:srgbClr val="00BCF2"/>
                </a:solidFill>
                <a:latin typeface="Segoe UI" charset="0"/>
                <a:ea typeface="Segoe UI" charset="0"/>
                <a:cs typeface="Segoe UI" charset="0"/>
              </a:rPr>
              <a:t>Xamarin Test Cloud: </a:t>
            </a:r>
            <a:r>
              <a:rPr lang="en-US" sz="3200" dirty="0" err="1" smtClean="0">
                <a:solidFill>
                  <a:srgbClr val="00BCF2"/>
                </a:solidFill>
                <a:latin typeface="Segoe UI" charset="0"/>
                <a:ea typeface="Segoe UI" charset="0"/>
                <a:cs typeface="Segoe UI" charset="0"/>
              </a:rPr>
              <a:t>pruebas</a:t>
            </a:r>
            <a:r>
              <a:rPr lang="en-US" sz="3200" dirty="0" smtClean="0">
                <a:solidFill>
                  <a:srgbClr val="00BCF2"/>
                </a:solidFill>
                <a:latin typeface="Segoe UI" charset="0"/>
                <a:ea typeface="Segoe UI" charset="0"/>
                <a:cs typeface="Segoe UI" charset="0"/>
              </a:rPr>
              <a:t> </a:t>
            </a:r>
            <a:r>
              <a:rPr lang="en-US" sz="3200" dirty="0" err="1" smtClean="0">
                <a:solidFill>
                  <a:srgbClr val="00BCF2"/>
                </a:solidFill>
                <a:latin typeface="Segoe UI" charset="0"/>
                <a:ea typeface="Segoe UI" charset="0"/>
                <a:cs typeface="Segoe UI" charset="0"/>
              </a:rPr>
              <a:t>en</a:t>
            </a:r>
            <a:r>
              <a:rPr lang="en-US" sz="3200" dirty="0" smtClean="0">
                <a:solidFill>
                  <a:srgbClr val="00BCF2"/>
                </a:solidFill>
                <a:latin typeface="Segoe UI" charset="0"/>
                <a:ea typeface="Segoe UI" charset="0"/>
                <a:cs typeface="Segoe UI" charset="0"/>
              </a:rPr>
              <a:t> </a:t>
            </a:r>
            <a:r>
              <a:rPr lang="en-US" sz="3200" dirty="0" err="1" smtClean="0">
                <a:solidFill>
                  <a:srgbClr val="00BCF2"/>
                </a:solidFill>
                <a:latin typeface="Segoe UI" charset="0"/>
                <a:ea typeface="Segoe UI" charset="0"/>
                <a:cs typeface="Segoe UI" charset="0"/>
              </a:rPr>
              <a:t>cientos</a:t>
            </a:r>
            <a:r>
              <a:rPr lang="en-US" sz="3200" dirty="0" smtClean="0">
                <a:solidFill>
                  <a:srgbClr val="00BCF2"/>
                </a:solidFill>
                <a:latin typeface="Segoe UI" charset="0"/>
                <a:ea typeface="Segoe UI" charset="0"/>
                <a:cs typeface="Segoe UI" charset="0"/>
              </a:rPr>
              <a:t> de </a:t>
            </a:r>
            <a:r>
              <a:rPr lang="en-US" sz="3200" dirty="0" err="1" smtClean="0">
                <a:solidFill>
                  <a:srgbClr val="00BCF2"/>
                </a:solidFill>
                <a:latin typeface="Segoe UI" charset="0"/>
                <a:ea typeface="Segoe UI" charset="0"/>
                <a:cs typeface="Segoe UI" charset="0"/>
              </a:rPr>
              <a:t>dispositivos</a:t>
            </a:r>
            <a:endParaRPr lang="en-US" sz="3200" dirty="0">
              <a:solidFill>
                <a:srgbClr val="00BCF2"/>
              </a:solidFill>
            </a:endParaRPr>
          </a:p>
        </p:txBody>
      </p:sp>
      <p:sp>
        <p:nvSpPr>
          <p:cNvPr id="24" name="Rectangle 23"/>
          <p:cNvSpPr/>
          <p:nvPr/>
        </p:nvSpPr>
        <p:spPr>
          <a:xfrm>
            <a:off x="1" y="5872101"/>
            <a:ext cx="5628175" cy="86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4695" y="983905"/>
            <a:ext cx="10616935" cy="6984225"/>
          </a:xfrm>
          <a:prstGeom prst="rect">
            <a:avLst/>
          </a:prstGeom>
        </p:spPr>
      </p:pic>
    </p:spTree>
    <p:extLst>
      <p:ext uri="{BB962C8B-B14F-4D97-AF65-F5344CB8AC3E}">
        <p14:creationId xmlns:p14="http://schemas.microsoft.com/office/powerpoint/2010/main" val="3223191824"/>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sz="4400" dirty="0" smtClean="0">
                <a:solidFill>
                  <a:srgbClr val="00BCF2"/>
                </a:solidFill>
              </a:rPr>
              <a:t>¿</a:t>
            </a:r>
            <a:r>
              <a:rPr lang="en-US" sz="4400" dirty="0" err="1" smtClean="0">
                <a:solidFill>
                  <a:srgbClr val="00BCF2"/>
                </a:solidFill>
              </a:rPr>
              <a:t>Qué</a:t>
            </a:r>
            <a:r>
              <a:rPr lang="en-US" sz="4400" dirty="0" smtClean="0">
                <a:solidFill>
                  <a:srgbClr val="00BCF2"/>
                </a:solidFill>
              </a:rPr>
              <a:t> hay Nuevo </a:t>
            </a:r>
            <a:r>
              <a:rPr lang="en-US" sz="4400" dirty="0" err="1" smtClean="0">
                <a:solidFill>
                  <a:srgbClr val="00BCF2"/>
                </a:solidFill>
              </a:rPr>
              <a:t>en</a:t>
            </a:r>
            <a:r>
              <a:rPr lang="en-US" sz="4400" dirty="0" smtClean="0">
                <a:solidFill>
                  <a:srgbClr val="00BCF2"/>
                </a:solidFill>
              </a:rPr>
              <a:t> </a:t>
            </a:r>
            <a:r>
              <a:rPr lang="en-US" sz="4400" dirty="0" smtClean="0">
                <a:solidFill>
                  <a:srgbClr val="00BCF2"/>
                </a:solidFill>
                <a:latin typeface="Segoe UI" charset="0"/>
                <a:ea typeface="Segoe UI" charset="0"/>
                <a:cs typeface="Segoe UI" charset="0"/>
              </a:rPr>
              <a:t>Xamarin Test Cloud</a:t>
            </a:r>
            <a:r>
              <a:rPr lang="en-US" sz="4400" dirty="0" smtClean="0">
                <a:solidFill>
                  <a:srgbClr val="00BCF2"/>
                </a:solidFill>
              </a:rPr>
              <a:t>?</a:t>
            </a:r>
            <a:endParaRPr lang="en-US" sz="4400" dirty="0">
              <a:solidFill>
                <a:srgbClr val="00BCF2"/>
              </a:solidFill>
            </a:endParaRPr>
          </a:p>
        </p:txBody>
      </p:sp>
      <p:sp>
        <p:nvSpPr>
          <p:cNvPr id="18" name="Rectangle 17"/>
          <p:cNvSpPr/>
          <p:nvPr/>
        </p:nvSpPr>
        <p:spPr>
          <a:xfrm>
            <a:off x="1638299" y="4543598"/>
            <a:ext cx="2704563" cy="466731"/>
          </a:xfrm>
          <a:prstGeom prst="rect">
            <a:avLst/>
          </a:prstGeom>
        </p:spPr>
        <p:txBody>
          <a:bodyPr wrap="square">
            <a:spAutoFit/>
          </a:bodyPr>
          <a:lstStyle/>
          <a:p>
            <a:pPr algn="ctr" defTabSz="1100639" latinLnBrk="1" hangingPunct="0">
              <a:lnSpc>
                <a:spcPct val="110000"/>
              </a:lnSpc>
            </a:pPr>
            <a:r>
              <a:rPr lang="en-US" sz="2400" dirty="0" err="1" smtClean="0">
                <a:latin typeface="Segoe UI Light" charset="0"/>
                <a:ea typeface="Segoe UI Light" charset="0"/>
                <a:cs typeface="Segoe UI Light" charset="0"/>
                <a:sym typeface="Segoe UI"/>
              </a:rPr>
              <a:t>Integración</a:t>
            </a:r>
            <a:endParaRPr lang="en-US" sz="2400" dirty="0">
              <a:latin typeface="Segoe UI Light" charset="0"/>
              <a:ea typeface="Segoe UI Light" charset="0"/>
              <a:cs typeface="Segoe UI Light" charset="0"/>
              <a:sym typeface="Segoe UI"/>
            </a:endParaRPr>
          </a:p>
        </p:txBody>
      </p:sp>
      <p:sp>
        <p:nvSpPr>
          <p:cNvPr id="20" name="Rectangle 19"/>
          <p:cNvSpPr/>
          <p:nvPr/>
        </p:nvSpPr>
        <p:spPr>
          <a:xfrm>
            <a:off x="4814002" y="4597436"/>
            <a:ext cx="3076202" cy="498597"/>
          </a:xfrm>
          <a:prstGeom prst="rect">
            <a:avLst/>
          </a:prstGeom>
        </p:spPr>
        <p:txBody>
          <a:bodyPr wrap="square">
            <a:spAutoFit/>
          </a:bodyPr>
          <a:lstStyle/>
          <a:p>
            <a:pPr algn="ctr" defTabSz="1100639" latinLnBrk="1" hangingPunct="0">
              <a:lnSpc>
                <a:spcPct val="110000"/>
              </a:lnSpc>
            </a:pPr>
            <a:r>
              <a:rPr lang="en-US" sz="2400" dirty="0" err="1">
                <a:latin typeface="Segoe UI Light" charset="0"/>
                <a:ea typeface="Segoe UI Light" charset="0"/>
                <a:cs typeface="Segoe UI Light" charset="0"/>
              </a:rPr>
              <a:t>UITest</a:t>
            </a:r>
            <a:r>
              <a:rPr lang="en-US" sz="2400" dirty="0">
                <a:latin typeface="Segoe UI Light" charset="0"/>
                <a:ea typeface="Segoe UI Light" charset="0"/>
                <a:cs typeface="Segoe UI Light" charset="0"/>
              </a:rPr>
              <a:t> 1.0</a:t>
            </a:r>
          </a:p>
        </p:txBody>
      </p:sp>
      <p:sp>
        <p:nvSpPr>
          <p:cNvPr id="24" name="Rectangle 23"/>
          <p:cNvSpPr/>
          <p:nvPr/>
        </p:nvSpPr>
        <p:spPr>
          <a:xfrm>
            <a:off x="324027" y="5744505"/>
            <a:ext cx="5304148" cy="86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cxnSp>
        <p:nvCxnSpPr>
          <p:cNvPr id="31" name="Straight Connector 30"/>
          <p:cNvCxnSpPr/>
          <p:nvPr/>
        </p:nvCxnSpPr>
        <p:spPr>
          <a:xfrm>
            <a:off x="1294614"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2438397"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158303" y="6292804"/>
            <a:ext cx="30581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8361343" y="4557962"/>
            <a:ext cx="2705309" cy="461665"/>
          </a:xfrm>
          <a:prstGeom prst="rect">
            <a:avLst/>
          </a:prstGeom>
        </p:spPr>
        <p:txBody>
          <a:bodyPr wrap="square">
            <a:spAutoFit/>
          </a:bodyPr>
          <a:lstStyle/>
          <a:p>
            <a:pPr algn="ctr" defTabSz="1100639" latinLnBrk="1" hangingPunct="0"/>
            <a:r>
              <a:rPr lang="en-US" sz="2400" dirty="0">
                <a:latin typeface="Segoe UI Light" charset="0"/>
                <a:ea typeface="Segoe UI Light" charset="0"/>
                <a:cs typeface="Segoe UI Light" charset="0"/>
                <a:sym typeface="Segoe UI"/>
              </a:rPr>
              <a:t>Test Recorder</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1343" y="1892128"/>
            <a:ext cx="2705309" cy="270530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4001" y="1733441"/>
            <a:ext cx="3076203" cy="3076203"/>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4614" y="1568142"/>
            <a:ext cx="3360889" cy="3360889"/>
          </a:xfrm>
          <a:prstGeom prst="rect">
            <a:avLst/>
          </a:prstGeom>
        </p:spPr>
      </p:pic>
    </p:spTree>
    <p:extLst>
      <p:ext uri="{BB962C8B-B14F-4D97-AF65-F5344CB8AC3E}">
        <p14:creationId xmlns:p14="http://schemas.microsoft.com/office/powerpoint/2010/main" val="2552626083"/>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err="1" smtClean="0"/>
              <a:t>UITests</a:t>
            </a:r>
            <a:r>
              <a:rPr lang="en-US" b="0" dirty="0" smtClean="0"/>
              <a:t>, Test Recorder </a:t>
            </a:r>
            <a:r>
              <a:rPr lang="en-US" b="0" dirty="0" smtClean="0"/>
              <a:t>&amp; Test Cloud</a:t>
            </a:r>
            <a:endParaRPr lang="en-US" b="0" dirty="0"/>
          </a:p>
        </p:txBody>
      </p:sp>
    </p:spTree>
    <p:extLst>
      <p:ext uri="{BB962C8B-B14F-4D97-AF65-F5344CB8AC3E}">
        <p14:creationId xmlns:p14="http://schemas.microsoft.com/office/powerpoint/2010/main" val="1185598183"/>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solidFill>
                  <a:srgbClr val="00BCF2"/>
                </a:solidFill>
              </a:rPr>
              <a:t>Xamarin Insights – Real-time monitoring</a:t>
            </a:r>
            <a:endParaRPr lang="en-US" sz="4400"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9" name="Text Placeholder 7"/>
          <p:cNvSpPr txBox="1">
            <a:spLocks/>
          </p:cNvSpPr>
          <p:nvPr/>
        </p:nvSpPr>
        <p:spPr>
          <a:xfrm>
            <a:off x="7494906" y="1989174"/>
            <a:ext cx="4021678" cy="3658942"/>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latin typeface="+mn-lt"/>
                <a:cs typeface="Helvetica" panose="020B0604020202020204" pitchFamily="34" charset="0"/>
              </a:rPr>
              <a:t>Soporta</a:t>
            </a:r>
            <a:endParaRPr lang="en-US" sz="2400" dirty="0">
              <a:solidFill>
                <a:schemeClr val="bg1">
                  <a:lumMod val="50000"/>
                </a:schemeClr>
              </a:solidFill>
              <a:latin typeface="+mn-lt"/>
              <a:cs typeface="Helvetica" panose="020B0604020202020204" pitchFamily="34" charset="0"/>
            </a:endParaRPr>
          </a:p>
          <a:p>
            <a:pPr marL="0" indent="0">
              <a:lnSpc>
                <a:spcPct val="100000"/>
              </a:lnSpc>
              <a:buNone/>
            </a:pPr>
            <a:endParaRPr lang="en-US" sz="2400" dirty="0">
              <a:solidFill>
                <a:schemeClr val="bg1">
                  <a:lumMod val="50000"/>
                </a:schemeClr>
              </a:solidFill>
              <a:cs typeface="Helvetica" panose="020B0604020202020204" pitchFamily="34" charset="0"/>
            </a:endParaRP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Xamarin.iOS</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Xamarin.Android</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Xamarin.Mac</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Phone</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Store</a:t>
            </a:r>
          </a:p>
          <a:p>
            <a:pPr marL="0" indent="0">
              <a:lnSpc>
                <a:spcPct val="100000"/>
              </a:lnSpc>
              <a:buNone/>
            </a:pPr>
            <a:r>
              <a:rPr lang="en-US" sz="2400" dirty="0">
                <a:solidFill>
                  <a:srgbClr val="6FBD23"/>
                </a:solidFill>
              </a:rPr>
              <a:t>✓ </a:t>
            </a:r>
            <a:r>
              <a:rPr lang="en-US" sz="2400" dirty="0">
                <a:solidFill>
                  <a:schemeClr val="bg1">
                    <a:lumMod val="50000"/>
                  </a:schemeClr>
                </a:solidFill>
                <a:cs typeface="Helvetica" panose="020B0604020202020204" pitchFamily="34" charset="0"/>
              </a:rPr>
              <a:t>Windows Desktop</a:t>
            </a:r>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69240" y="1557751"/>
            <a:ext cx="7151550" cy="4521234"/>
          </a:xfrm>
          <a:prstGeom prst="rect">
            <a:avLst/>
          </a:prstGeom>
        </p:spPr>
      </p:pic>
    </p:spTree>
    <p:extLst>
      <p:ext uri="{BB962C8B-B14F-4D97-AF65-F5344CB8AC3E}">
        <p14:creationId xmlns:p14="http://schemas.microsoft.com/office/powerpoint/2010/main" val="1344472870"/>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BCF2"/>
                </a:solidFill>
              </a:rPr>
              <a:t>Xamarin Insights – </a:t>
            </a:r>
            <a:r>
              <a:rPr lang="en-US" dirty="0" err="1" smtClean="0">
                <a:solidFill>
                  <a:srgbClr val="00BCF2"/>
                </a:solidFill>
              </a:rPr>
              <a:t>Reportes</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19" name="Text Placeholder 7"/>
          <p:cNvSpPr txBox="1">
            <a:spLocks/>
          </p:cNvSpPr>
          <p:nvPr/>
        </p:nvSpPr>
        <p:spPr>
          <a:xfrm>
            <a:off x="7684218" y="2501918"/>
            <a:ext cx="3832365" cy="2594677"/>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cs typeface="Helvetica" panose="020B0604020202020204" pitchFamily="34" charset="0"/>
              </a:rPr>
              <a:t>Reporta</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automáticamente</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excepción</a:t>
            </a:r>
            <a:r>
              <a:rPr lang="en-US" sz="2400" dirty="0" smtClean="0">
                <a:solidFill>
                  <a:schemeClr val="bg1">
                    <a:lumMod val="50000"/>
                  </a:schemeClr>
                </a:solidFill>
                <a:cs typeface="Helvetica" panose="020B0604020202020204" pitchFamily="34" charset="0"/>
              </a:rPr>
              <a:t> no </a:t>
            </a:r>
            <a:r>
              <a:rPr lang="en-US" sz="2400" dirty="0" err="1" smtClean="0">
                <a:solidFill>
                  <a:schemeClr val="bg1">
                    <a:lumMod val="50000"/>
                  </a:schemeClr>
                </a:solidFill>
                <a:cs typeface="Helvetica" panose="020B0604020202020204" pitchFamily="34" charset="0"/>
              </a:rPr>
              <a:t>manejada</a:t>
            </a:r>
            <a:r>
              <a:rPr lang="en-US" sz="2400" dirty="0" smtClean="0">
                <a:solidFill>
                  <a:schemeClr val="bg1">
                    <a:lumMod val="50000"/>
                  </a:schemeClr>
                </a:solidFill>
                <a:cs typeface="Helvetica" panose="020B0604020202020204" pitchFamily="34" charset="0"/>
              </a:rPr>
              <a:t>.</a:t>
            </a:r>
          </a:p>
          <a:p>
            <a:pPr marL="0" indent="0">
              <a:lnSpc>
                <a:spcPct val="100000"/>
              </a:lnSpc>
              <a:buNone/>
            </a:pPr>
            <a:r>
              <a:rPr lang="en-US" sz="2400" dirty="0" err="1" smtClean="0">
                <a:solidFill>
                  <a:schemeClr val="bg1">
                    <a:lumMod val="50000"/>
                  </a:schemeClr>
                </a:solidFill>
                <a:cs typeface="Helvetica" panose="020B0604020202020204" pitchFamily="34" charset="0"/>
              </a:rPr>
              <a:t>Podemos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reportar</a:t>
            </a:r>
            <a:r>
              <a:rPr lang="en-US" sz="2400" dirty="0" smtClean="0">
                <a:solidFill>
                  <a:schemeClr val="bg1">
                    <a:lumMod val="50000"/>
                  </a:schemeClr>
                </a:solidFill>
                <a:cs typeface="Helvetica" panose="020B0604020202020204" pitchFamily="34" charset="0"/>
              </a:rPr>
              <a:t> con </a:t>
            </a:r>
            <a:r>
              <a:rPr lang="en-US" sz="2400" dirty="0" err="1" smtClean="0">
                <a:solidFill>
                  <a:schemeClr val="bg1">
                    <a:lumMod val="50000"/>
                  </a:schemeClr>
                </a:solidFill>
                <a:cs typeface="Helvetica" panose="020B0604020202020204" pitchFamily="34" charset="0"/>
              </a:rPr>
              <a:t>detalles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excepción</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propia</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2829" y="1557751"/>
            <a:ext cx="7088477" cy="4502141"/>
          </a:xfrm>
          <a:prstGeom prst="rect">
            <a:avLst/>
          </a:prstGeom>
        </p:spPr>
      </p:pic>
    </p:spTree>
    <p:extLst>
      <p:ext uri="{BB962C8B-B14F-4D97-AF65-F5344CB8AC3E}">
        <p14:creationId xmlns:p14="http://schemas.microsoft.com/office/powerpoint/2010/main" val="428082304"/>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00BCF2"/>
                </a:solidFill>
              </a:rPr>
              <a:t>Xamarin Insights</a:t>
            </a:r>
            <a:r>
              <a:rPr lang="en-US" dirty="0" smtClean="0">
                <a:solidFill>
                  <a:srgbClr val="00BCF2"/>
                </a:solidFill>
              </a:rPr>
              <a:t> – </a:t>
            </a:r>
            <a:r>
              <a:rPr lang="en-US" dirty="0" err="1" smtClean="0">
                <a:solidFill>
                  <a:srgbClr val="00BCF2"/>
                </a:solidFill>
              </a:rPr>
              <a:t>Track</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8" name="Text Placeholder 7"/>
          <p:cNvSpPr txBox="1">
            <a:spLocks/>
          </p:cNvSpPr>
          <p:nvPr/>
        </p:nvSpPr>
        <p:spPr>
          <a:xfrm>
            <a:off x="7684219" y="2802515"/>
            <a:ext cx="3911246" cy="197787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a:solidFill>
                  <a:schemeClr val="bg1">
                    <a:lumMod val="50000"/>
                  </a:schemeClr>
                </a:solidFill>
                <a:cs typeface="Helvetica" panose="020B0604020202020204" pitchFamily="34" charset="0"/>
              </a:rPr>
              <a:t>Track </a:t>
            </a:r>
            <a:r>
              <a:rPr lang="en-US" sz="2400" dirty="0" smtClean="0">
                <a:solidFill>
                  <a:schemeClr val="bg1">
                    <a:lumMod val="50000"/>
                  </a:schemeClr>
                </a:solidFill>
                <a:cs typeface="Helvetica" panose="020B0604020202020204" pitchFamily="34" charset="0"/>
              </a:rPr>
              <a:t>de </a:t>
            </a:r>
            <a:r>
              <a:rPr lang="en-US" sz="2400" dirty="0" err="1" smtClean="0">
                <a:solidFill>
                  <a:schemeClr val="bg1">
                    <a:lumMod val="50000"/>
                  </a:schemeClr>
                </a:solidFill>
                <a:cs typeface="Helvetica" panose="020B0604020202020204" pitchFamily="34" charset="0"/>
              </a:rPr>
              <a:t>cualquier</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evento</a:t>
            </a:r>
            <a:r>
              <a:rPr lang="en-US" sz="2400" dirty="0" smtClean="0">
                <a:solidFill>
                  <a:schemeClr val="bg1">
                    <a:lumMod val="50000"/>
                  </a:schemeClr>
                </a:solidFill>
                <a:cs typeface="Helvetica" panose="020B0604020202020204" pitchFamily="34" charset="0"/>
              </a:rPr>
              <a:t> que </a:t>
            </a:r>
            <a:r>
              <a:rPr lang="en-US" sz="2400" dirty="0" err="1" smtClean="0">
                <a:solidFill>
                  <a:schemeClr val="bg1">
                    <a:lumMod val="50000"/>
                  </a:schemeClr>
                </a:solidFill>
                <a:cs typeface="Helvetica" panose="020B0604020202020204" pitchFamily="34" charset="0"/>
              </a:rPr>
              <a:t>sucede</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en</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nuestra</a:t>
            </a:r>
            <a:r>
              <a:rPr lang="en-US" sz="2400" dirty="0" smtClean="0">
                <a:solidFill>
                  <a:schemeClr val="bg1">
                    <a:lumMod val="50000"/>
                  </a:schemeClr>
                </a:solidFill>
                <a:cs typeface="Helvetica" panose="020B0604020202020204" pitchFamily="34" charset="0"/>
              </a:rPr>
              <a:t> App.</a:t>
            </a:r>
            <a:endParaRPr lang="en-US" sz="2400" dirty="0">
              <a:solidFill>
                <a:schemeClr val="bg1">
                  <a:lumMod val="50000"/>
                </a:schemeClr>
              </a:solidFill>
              <a:cs typeface="Helvetica" panose="020B0604020202020204" pitchFamily="34" charset="0"/>
            </a:endParaRPr>
          </a:p>
          <a:p>
            <a:pPr marL="0" indent="0">
              <a:lnSpc>
                <a:spcPct val="50000"/>
              </a:lnSpc>
              <a:buNone/>
            </a:pPr>
            <a:endParaRPr lang="en-US" sz="2400" dirty="0">
              <a:solidFill>
                <a:schemeClr val="bg1">
                  <a:lumMod val="50000"/>
                </a:schemeClr>
              </a:solidFill>
              <a:cs typeface="Helvetica" panose="020B0604020202020204" pitchFamily="34" charset="0"/>
            </a:endParaRPr>
          </a:p>
          <a:p>
            <a:pPr marL="0" indent="0">
              <a:lnSpc>
                <a:spcPct val="100000"/>
              </a:lnSpc>
              <a:buNone/>
            </a:pPr>
            <a:r>
              <a:rPr lang="en-US" sz="2400" dirty="0" err="1" smtClean="0">
                <a:solidFill>
                  <a:schemeClr val="bg1">
                    <a:lumMod val="50000"/>
                  </a:schemeClr>
                </a:solidFill>
                <a:cs typeface="Helvetica" panose="020B0604020202020204" pitchFamily="34" charset="0"/>
              </a:rPr>
              <a:t>Tenemos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información</a:t>
            </a:r>
            <a:r>
              <a:rPr lang="en-US" sz="2400" dirty="0" smtClean="0">
                <a:solidFill>
                  <a:schemeClr val="bg1">
                    <a:lumMod val="50000"/>
                  </a:schemeClr>
                </a:solidFill>
                <a:cs typeface="Helvetica" panose="020B0604020202020204" pitchFamily="34" charset="0"/>
              </a:rPr>
              <a:t> de </a:t>
            </a:r>
            <a:r>
              <a:rPr lang="en-US" sz="2400" dirty="0" err="1" smtClean="0">
                <a:solidFill>
                  <a:schemeClr val="bg1">
                    <a:lumMod val="50000"/>
                  </a:schemeClr>
                </a:solidFill>
                <a:cs typeface="Helvetica" panose="020B0604020202020204" pitchFamily="34" charset="0"/>
              </a:rPr>
              <a:t>cuanto</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tiempo</a:t>
            </a:r>
            <a:r>
              <a:rPr lang="en-US" sz="2400" dirty="0" smtClean="0">
                <a:solidFill>
                  <a:schemeClr val="bg1">
                    <a:lumMod val="50000"/>
                  </a:schemeClr>
                </a:solidFill>
                <a:cs typeface="Helvetica" panose="020B0604020202020204" pitchFamily="34" charset="0"/>
              </a:rPr>
              <a:t> require </a:t>
            </a:r>
            <a:r>
              <a:rPr lang="en-US" sz="2400" dirty="0" err="1" smtClean="0">
                <a:solidFill>
                  <a:schemeClr val="bg1">
                    <a:lumMod val="50000"/>
                  </a:schemeClr>
                </a:solidFill>
                <a:cs typeface="Helvetica" panose="020B0604020202020204" pitchFamily="34" charset="0"/>
              </a:rPr>
              <a:t>cada</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acción</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grpSp>
        <p:nvGrpSpPr>
          <p:cNvPr id="19" name="Group 18"/>
          <p:cNvGrpSpPr/>
          <p:nvPr/>
        </p:nvGrpSpPr>
        <p:grpSpPr>
          <a:xfrm>
            <a:off x="685860" y="1372586"/>
            <a:ext cx="6544213" cy="5017039"/>
            <a:chOff x="-317702" y="1372586"/>
            <a:chExt cx="6544213" cy="5017039"/>
          </a:xfrm>
        </p:grpSpPr>
        <p:sp>
          <p:nvSpPr>
            <p:cNvPr id="20" name="Rounded Rectangle 19"/>
            <p:cNvSpPr/>
            <p:nvPr/>
          </p:nvSpPr>
          <p:spPr bwMode="auto">
            <a:xfrm>
              <a:off x="-317702" y="1372586"/>
              <a:ext cx="6544213" cy="5017039"/>
            </a:xfrm>
            <a:prstGeom prst="roundRect">
              <a:avLst>
                <a:gd name="adj" fmla="val 4089"/>
              </a:avLst>
            </a:prstGeom>
            <a:solidFill>
              <a:srgbClr val="E7EC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pic>
          <p:nvPicPr>
            <p:cNvPr id="21" name="Picture 2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8671" y="1739385"/>
              <a:ext cx="4914992" cy="4394774"/>
            </a:xfrm>
            <a:prstGeom prst="rect">
              <a:avLst/>
            </a:prstGeom>
          </p:spPr>
        </p:pic>
      </p:grpSp>
    </p:spTree>
    <p:extLst>
      <p:ext uri="{BB962C8B-B14F-4D97-AF65-F5344CB8AC3E}">
        <p14:creationId xmlns:p14="http://schemas.microsoft.com/office/powerpoint/2010/main" val="2579531435"/>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Xamarin Insights – Resolver </a:t>
            </a:r>
            <a:r>
              <a:rPr lang="en-US" dirty="0" err="1" smtClean="0">
                <a:solidFill>
                  <a:srgbClr val="00BCF2"/>
                </a:solidFill>
              </a:rPr>
              <a:t>problemas</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sp>
        <p:nvSpPr>
          <p:cNvPr id="8" name="Text Placeholder 7"/>
          <p:cNvSpPr txBox="1">
            <a:spLocks/>
          </p:cNvSpPr>
          <p:nvPr/>
        </p:nvSpPr>
        <p:spPr>
          <a:xfrm>
            <a:off x="7684219" y="3165799"/>
            <a:ext cx="3832366" cy="1594979"/>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lnSpc>
                <a:spcPct val="100000"/>
              </a:lnSpc>
              <a:buNone/>
            </a:pPr>
            <a:r>
              <a:rPr lang="en-US" sz="2400" dirty="0" err="1" smtClean="0">
                <a:solidFill>
                  <a:schemeClr val="bg1">
                    <a:lumMod val="50000"/>
                  </a:schemeClr>
                </a:solidFill>
                <a:cs typeface="Helvetica" panose="020B0604020202020204" pitchFamily="34" charset="0"/>
              </a:rPr>
              <a:t>Combinamos</a:t>
            </a:r>
            <a:r>
              <a:rPr lang="en-US" sz="2400" dirty="0" smtClean="0">
                <a:solidFill>
                  <a:schemeClr val="bg1">
                    <a:lumMod val="50000"/>
                  </a:schemeClr>
                </a:solidFill>
                <a:cs typeface="Helvetica" panose="020B0604020202020204" pitchFamily="34" charset="0"/>
              </a:rPr>
              <a:t> tracking de </a:t>
            </a:r>
            <a:r>
              <a:rPr lang="en-US" sz="2400" dirty="0" err="1" smtClean="0">
                <a:solidFill>
                  <a:schemeClr val="bg1">
                    <a:lumMod val="50000"/>
                  </a:schemeClr>
                </a:solidFill>
                <a:cs typeface="Helvetica" panose="020B0604020202020204" pitchFamily="34" charset="0"/>
              </a:rPr>
              <a:t>eventos</a:t>
            </a:r>
            <a:r>
              <a:rPr lang="en-US" sz="2400" dirty="0" smtClean="0">
                <a:solidFill>
                  <a:schemeClr val="bg1">
                    <a:lumMod val="50000"/>
                  </a:schemeClr>
                </a:solidFill>
                <a:cs typeface="Helvetica" panose="020B0604020202020204" pitchFamily="34" charset="0"/>
              </a:rPr>
              <a:t> con </a:t>
            </a:r>
            <a:r>
              <a:rPr lang="en-US" sz="2400" dirty="0" err="1" smtClean="0">
                <a:solidFill>
                  <a:schemeClr val="bg1">
                    <a:lumMod val="50000"/>
                  </a:schemeClr>
                </a:solidFill>
                <a:cs typeface="Helvetica" panose="020B0604020202020204" pitchFamily="34" charset="0"/>
              </a:rPr>
              <a:t>eventos</a:t>
            </a:r>
            <a:r>
              <a:rPr lang="en-US" sz="2400" dirty="0" smtClean="0">
                <a:solidFill>
                  <a:schemeClr val="bg1">
                    <a:lumMod val="50000"/>
                  </a:schemeClr>
                </a:solidFill>
                <a:cs typeface="Helvetica" panose="020B0604020202020204" pitchFamily="34" charset="0"/>
              </a:rPr>
              <a:t> del </a:t>
            </a:r>
            <a:r>
              <a:rPr lang="en-US" sz="2400" dirty="0" err="1" smtClean="0">
                <a:solidFill>
                  <a:schemeClr val="bg1">
                    <a:lumMod val="50000"/>
                  </a:schemeClr>
                </a:solidFill>
                <a:cs typeface="Helvetica" panose="020B0604020202020204" pitchFamily="34" charset="0"/>
              </a:rPr>
              <a:t>usuario</a:t>
            </a:r>
            <a:r>
              <a:rPr lang="en-US" sz="2400" dirty="0" smtClean="0">
                <a:solidFill>
                  <a:schemeClr val="bg1">
                    <a:lumMod val="50000"/>
                  </a:schemeClr>
                </a:solidFill>
                <a:cs typeface="Helvetica" panose="020B0604020202020204" pitchFamily="34" charset="0"/>
              </a:rPr>
              <a:t> para resolver </a:t>
            </a:r>
            <a:r>
              <a:rPr lang="en-US" sz="2400" dirty="0" err="1" smtClean="0">
                <a:solidFill>
                  <a:schemeClr val="bg1">
                    <a:lumMod val="50000"/>
                  </a:schemeClr>
                </a:solidFill>
                <a:cs typeface="Helvetica" panose="020B0604020202020204" pitchFamily="34" charset="0"/>
              </a:rPr>
              <a:t>problemas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más</a:t>
            </a:r>
            <a:r>
              <a:rPr lang="en-US" sz="2400" dirty="0" smtClean="0">
                <a:solidFill>
                  <a:schemeClr val="bg1">
                    <a:lumMod val="50000"/>
                  </a:schemeClr>
                </a:solidFill>
                <a:cs typeface="Helvetica" panose="020B0604020202020204" pitchFamily="34" charset="0"/>
              </a:rPr>
              <a:t> </a:t>
            </a:r>
            <a:r>
              <a:rPr lang="en-US" sz="2400" dirty="0" err="1" smtClean="0">
                <a:solidFill>
                  <a:schemeClr val="bg1">
                    <a:lumMod val="50000"/>
                  </a:schemeClr>
                </a:solidFill>
                <a:cs typeface="Helvetica" panose="020B0604020202020204" pitchFamily="34" charset="0"/>
              </a:rPr>
              <a:t>rápidos</a:t>
            </a:r>
            <a:r>
              <a:rPr lang="en-US" sz="2400" dirty="0" smtClean="0">
                <a:solidFill>
                  <a:schemeClr val="bg1">
                    <a:lumMod val="50000"/>
                  </a:schemeClr>
                </a:solidFill>
                <a:cs typeface="Helvetica" panose="020B0604020202020204" pitchFamily="34" charset="0"/>
              </a:rPr>
              <a:t>.</a:t>
            </a:r>
            <a:endParaRPr lang="en-US" sz="2400" dirty="0">
              <a:solidFill>
                <a:schemeClr val="bg1">
                  <a:lumMod val="50000"/>
                </a:schemeClr>
              </a:solidFill>
              <a:cs typeface="Helvetica" panose="020B0604020202020204" pitchFamily="34" charset="0"/>
            </a:endParaRPr>
          </a:p>
        </p:txBody>
      </p:sp>
      <p:pic>
        <p:nvPicPr>
          <p:cNvPr id="3" name="Picture 2"/>
          <p:cNvPicPr>
            <a:picLocks noChangeAspect="1"/>
          </p:cNvPicPr>
          <p:nvPr/>
        </p:nvPicPr>
        <p:blipFill>
          <a:blip r:embed="rId3"/>
          <a:stretch>
            <a:fillRect/>
          </a:stretch>
        </p:blipFill>
        <p:spPr>
          <a:xfrm>
            <a:off x="269240" y="1478398"/>
            <a:ext cx="7293137" cy="4610746"/>
          </a:xfrm>
          <a:prstGeom prst="rect">
            <a:avLst/>
          </a:prstGeom>
        </p:spPr>
      </p:pic>
    </p:spTree>
    <p:extLst>
      <p:ext uri="{BB962C8B-B14F-4D97-AF65-F5344CB8AC3E}">
        <p14:creationId xmlns:p14="http://schemas.microsoft.com/office/powerpoint/2010/main" val="479747231"/>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019576" y="2064135"/>
            <a:ext cx="2261459" cy="2240648"/>
          </a:xfrm>
          <a:prstGeom prst="rect">
            <a:avLst/>
          </a:prstGeom>
        </p:spPr>
      </p:pic>
      <p:sp>
        <p:nvSpPr>
          <p:cNvPr id="5" name="Text Placeholder 1"/>
          <p:cNvSpPr>
            <a:spLocks noGrp="1"/>
          </p:cNvSpPr>
          <p:nvPr>
            <p:ph type="body" sz="quarter" idx="10"/>
          </p:nvPr>
        </p:nvSpPr>
        <p:spPr>
          <a:xfrm>
            <a:off x="1364636" y="4462872"/>
            <a:ext cx="9434133" cy="1082691"/>
          </a:xfrm>
        </p:spPr>
        <p:txBody>
          <a:bodyPr>
            <a:normAutofit/>
          </a:bodyPr>
          <a:lstStyle/>
          <a:p>
            <a:pPr marL="0" indent="0" algn="ctr">
              <a:buNone/>
            </a:pPr>
            <a:r>
              <a:rPr lang="en-US" sz="2800" dirty="0" err="1" smtClean="0">
                <a:solidFill>
                  <a:schemeClr val="bg1">
                    <a:lumMod val="50000"/>
                  </a:schemeClr>
                </a:solidFill>
                <a:latin typeface="+mj-lt"/>
                <a:cs typeface="Helvetica" panose="020B0604020202020204" pitchFamily="34" charset="0"/>
              </a:rPr>
              <a:t>Integración</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sencilla</a:t>
            </a:r>
            <a:r>
              <a:rPr lang="en-US" sz="2800" dirty="0" smtClean="0">
                <a:solidFill>
                  <a:schemeClr val="bg1">
                    <a:lumMod val="50000"/>
                  </a:schemeClr>
                </a:solidFill>
                <a:latin typeface="+mj-lt"/>
                <a:cs typeface="Helvetica" panose="020B0604020202020204" pitchFamily="34" charset="0"/>
              </a:rPr>
              <a:t> con </a:t>
            </a:r>
            <a:r>
              <a:rPr lang="en-US" sz="2800" dirty="0" err="1" smtClean="0">
                <a:solidFill>
                  <a:schemeClr val="bg1">
                    <a:lumMod val="50000"/>
                  </a:schemeClr>
                </a:solidFill>
                <a:latin typeface="+mj-lt"/>
                <a:cs typeface="Helvetica" panose="020B0604020202020204" pitchFamily="34" charset="0"/>
              </a:rPr>
              <a:t>los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servicios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más</a:t>
            </a:r>
            <a:r>
              <a:rPr lang="en-US" sz="2800" dirty="0" smtClean="0">
                <a:solidFill>
                  <a:schemeClr val="bg1">
                    <a:lumMod val="50000"/>
                  </a:schemeClr>
                </a:solidFill>
                <a:latin typeface="+mj-lt"/>
                <a:cs typeface="Helvetica" panose="020B0604020202020204" pitchFamily="34" charset="0"/>
              </a:rPr>
              <a:t> </a:t>
            </a:r>
            <a:r>
              <a:rPr lang="en-US" sz="2800" dirty="0" err="1" smtClean="0">
                <a:solidFill>
                  <a:schemeClr val="bg1">
                    <a:lumMod val="50000"/>
                  </a:schemeClr>
                </a:solidFill>
                <a:latin typeface="+mj-lt"/>
                <a:cs typeface="Helvetica" panose="020B0604020202020204" pitchFamily="34" charset="0"/>
              </a:rPr>
              <a:t>populares</a:t>
            </a:r>
            <a:r>
              <a:rPr lang="en-US" sz="2800" dirty="0">
                <a:solidFill>
                  <a:schemeClr val="bg1">
                    <a:lumMod val="50000"/>
                  </a:schemeClr>
                </a:solidFill>
                <a:latin typeface="+mj-lt"/>
                <a:cs typeface="Helvetica" panose="020B0604020202020204" pitchFamily="34" charset="0"/>
              </a:rPr>
              <a:t>.</a:t>
            </a:r>
          </a:p>
        </p:txBody>
      </p:sp>
      <p:sp>
        <p:nvSpPr>
          <p:cNvPr id="2" name="Title 1"/>
          <p:cNvSpPr>
            <a:spLocks noGrp="1"/>
          </p:cNvSpPr>
          <p:nvPr>
            <p:ph type="title"/>
          </p:nvPr>
        </p:nvSpPr>
        <p:spPr/>
        <p:txBody>
          <a:bodyPr/>
          <a:lstStyle/>
          <a:p>
            <a:r>
              <a:rPr lang="en-US" dirty="0" smtClean="0">
                <a:solidFill>
                  <a:srgbClr val="00BCF2"/>
                </a:solidFill>
              </a:rPr>
              <a:t>Xamarin Insights – </a:t>
            </a:r>
            <a:r>
              <a:rPr lang="en-US" dirty="0" err="1" smtClean="0">
                <a:solidFill>
                  <a:srgbClr val="00BCF2"/>
                </a:solidFill>
              </a:rPr>
              <a:t>Integración</a:t>
            </a:r>
            <a:endParaRPr lang="en-US" dirty="0">
              <a:solidFill>
                <a:srgbClr val="00BCF2"/>
              </a:solidFill>
            </a:endParaRPr>
          </a:p>
        </p:txBody>
      </p:sp>
      <p:sp>
        <p:nvSpPr>
          <p:cNvPr id="4" name="Text Placeholder 1"/>
          <p:cNvSpPr txBox="1">
            <a:spLocks/>
          </p:cNvSpPr>
          <p:nvPr/>
        </p:nvSpPr>
        <p:spPr>
          <a:xfrm>
            <a:off x="1" y="1557751"/>
            <a:ext cx="5611444" cy="4648200"/>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b="0" i="0" kern="1200">
                <a:solidFill>
                  <a:srgbClr val="3186C7"/>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rgbClr val="3186C7"/>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rgbClr val="3186C7"/>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rgbClr val="3186C7"/>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solidFill>
                <a:schemeClr val="bg1">
                  <a:lumMod val="50000"/>
                </a:schemeClr>
              </a:solidFill>
              <a:latin typeface="Helvetica" panose="020B0604020202020204" pitchFamily="34" charset="0"/>
              <a:cs typeface="Helvetica" panose="020B0604020202020204" pitchFamily="34" charset="0"/>
            </a:endParaRPr>
          </a:p>
        </p:txBody>
      </p:sp>
      <p:grpSp>
        <p:nvGrpSpPr>
          <p:cNvPr id="6" name="Group 5"/>
          <p:cNvGrpSpPr/>
          <p:nvPr/>
        </p:nvGrpSpPr>
        <p:grpSpPr>
          <a:xfrm>
            <a:off x="1001320" y="2198252"/>
            <a:ext cx="10189360" cy="1972414"/>
            <a:chOff x="1076023" y="3499069"/>
            <a:chExt cx="10189360" cy="1972414"/>
          </a:xfrm>
        </p:grpSpPr>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76023" y="3499069"/>
              <a:ext cx="1972134" cy="1972414"/>
            </a:xfrm>
            <a:prstGeom prst="rect">
              <a:avLst/>
            </a:prstGeom>
          </p:spPr>
        </p:pic>
        <p:pic>
          <p:nvPicPr>
            <p:cNvPr id="9" name="Picture 8"/>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30330" y="3499069"/>
              <a:ext cx="1972134" cy="1972414"/>
            </a:xfrm>
            <a:prstGeom prst="rect">
              <a:avLst/>
            </a:prstGeom>
          </p:spPr>
        </p:pic>
        <p:pic>
          <p:nvPicPr>
            <p:cNvPr id="11" name="Picture 10"/>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184637" y="3499069"/>
              <a:ext cx="1972134" cy="1972414"/>
            </a:xfrm>
            <a:prstGeom prst="rect">
              <a:avLst/>
            </a:prstGeom>
          </p:spPr>
        </p:pic>
        <p:pic>
          <p:nvPicPr>
            <p:cNvPr id="12" name="Picture 11"/>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9293249" y="3499069"/>
              <a:ext cx="1972134" cy="1972414"/>
            </a:xfrm>
            <a:prstGeom prst="rect">
              <a:avLst/>
            </a:prstGeom>
          </p:spPr>
        </p:pic>
      </p:grpSp>
    </p:spTree>
    <p:extLst>
      <p:ext uri="{BB962C8B-B14F-4D97-AF65-F5344CB8AC3E}">
        <p14:creationId xmlns:p14="http://schemas.microsoft.com/office/powerpoint/2010/main" val="1913341821"/>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smtClean="0">
                <a:solidFill>
                  <a:srgbClr val="06AED0"/>
                </a:solidFill>
                <a:latin typeface="Segoe UI" charset="0"/>
                <a:ea typeface="Segoe UI" charset="0"/>
                <a:cs typeface="Segoe UI" charset="0"/>
              </a:rPr>
              <a:t>Xamarin Insights</a:t>
            </a:r>
            <a:endParaRPr lang="en-US" dirty="0">
              <a:solidFill>
                <a:srgbClr val="06AED0"/>
              </a:solidFill>
              <a:latin typeface="Segoe UI" charset="0"/>
              <a:ea typeface="Segoe UI" charset="0"/>
              <a:cs typeface="Segoe UI" charset="0"/>
            </a:endParaRPr>
          </a:p>
        </p:txBody>
      </p:sp>
      <p:sp>
        <p:nvSpPr>
          <p:cNvPr id="7" name="Rectangle 6"/>
          <p:cNvSpPr/>
          <p:nvPr/>
        </p:nvSpPr>
        <p:spPr>
          <a:xfrm>
            <a:off x="363581" y="1306943"/>
            <a:ext cx="6096000" cy="584775"/>
          </a:xfrm>
          <a:prstGeom prst="rect">
            <a:avLst/>
          </a:prstGeom>
        </p:spPr>
        <p:txBody>
          <a:bodyPr>
            <a:spAutoFit/>
          </a:bodyPr>
          <a:lstStyle/>
          <a:p>
            <a:pPr defTabSz="1100639" latinLnBrk="1" hangingPunct="0"/>
            <a:r>
              <a:rPr lang="en-US" sz="1600" dirty="0">
                <a:solidFill>
                  <a:srgbClr val="27A5BE"/>
                </a:solidFill>
                <a:latin typeface="Menlo Regular"/>
              </a:rPr>
              <a:t>//Crash Report</a:t>
            </a:r>
          </a:p>
          <a:p>
            <a:pPr defTabSz="1100639" latinLnBrk="1" hangingPunct="0"/>
            <a:r>
              <a:rPr lang="en-US" sz="1600" dirty="0" err="1">
                <a:solidFill>
                  <a:srgbClr val="C055B5"/>
                </a:solidFill>
                <a:latin typeface="Menlo Regular"/>
              </a:rPr>
              <a:t>Insights.Report</a:t>
            </a:r>
            <a:r>
              <a:rPr lang="en-US" sz="1600" dirty="0">
                <a:solidFill>
                  <a:srgbClr val="C055B5"/>
                </a:solidFill>
                <a:latin typeface="Menlo Regular"/>
              </a:rPr>
              <a:t>(exception);</a:t>
            </a:r>
            <a:endParaRPr lang="en-US" sz="1600" dirty="0">
              <a:solidFill>
                <a:srgbClr val="C055B5"/>
              </a:solidFill>
              <a:latin typeface="Menlo Regular"/>
              <a:sym typeface="Segoe UI"/>
            </a:endParaRPr>
          </a:p>
        </p:txBody>
      </p:sp>
      <p:sp>
        <p:nvSpPr>
          <p:cNvPr id="9" name="Rectangle 8"/>
          <p:cNvSpPr/>
          <p:nvPr/>
        </p:nvSpPr>
        <p:spPr>
          <a:xfrm>
            <a:off x="363581" y="2111615"/>
            <a:ext cx="4793635" cy="634020"/>
          </a:xfrm>
          <a:prstGeom prst="rect">
            <a:avLst/>
          </a:prstGeom>
        </p:spPr>
        <p:txBody>
          <a:bodyPr wrap="square">
            <a:spAutoFit/>
          </a:bodyPr>
          <a:lstStyle/>
          <a:p>
            <a:pPr latinLnBrk="1" hangingPunct="0">
              <a:lnSpc>
                <a:spcPct val="110000"/>
              </a:lnSpc>
            </a:pPr>
            <a:r>
              <a:rPr lang="en-US" sz="1600" dirty="0">
                <a:solidFill>
                  <a:srgbClr val="27A5BE"/>
                </a:solidFill>
                <a:latin typeface="Menlo Regular"/>
              </a:rPr>
              <a:t>//Feature Usage</a:t>
            </a:r>
          </a:p>
          <a:p>
            <a:pPr latinLnBrk="1" hangingPunct="0">
              <a:lnSpc>
                <a:spcPct val="110000"/>
              </a:lnSpc>
            </a:pPr>
            <a:r>
              <a:rPr lang="en-US" sz="1600" dirty="0" err="1">
                <a:solidFill>
                  <a:srgbClr val="C055B5"/>
                </a:solidFill>
                <a:latin typeface="Menlo Regular"/>
              </a:rPr>
              <a:t>Insights.Track</a:t>
            </a:r>
            <a:r>
              <a:rPr lang="en-US" sz="1600" dirty="0">
                <a:solidFill>
                  <a:srgbClr val="C055B5"/>
                </a:solidFill>
                <a:latin typeface="Menlo Regular"/>
              </a:rPr>
              <a:t>(“Splash Page”);</a:t>
            </a:r>
          </a:p>
        </p:txBody>
      </p:sp>
      <p:sp>
        <p:nvSpPr>
          <p:cNvPr id="10" name="Rectangle 9"/>
          <p:cNvSpPr/>
          <p:nvPr/>
        </p:nvSpPr>
        <p:spPr>
          <a:xfrm>
            <a:off x="350152" y="2989204"/>
            <a:ext cx="5392281" cy="634020"/>
          </a:xfrm>
          <a:prstGeom prst="rect">
            <a:avLst/>
          </a:prstGeom>
        </p:spPr>
        <p:txBody>
          <a:bodyPr wrap="square">
            <a:spAutoFit/>
          </a:bodyPr>
          <a:lstStyle/>
          <a:p>
            <a:pPr defTabSz="1100639" latinLnBrk="1" hangingPunct="0">
              <a:lnSpc>
                <a:spcPct val="110000"/>
              </a:lnSpc>
            </a:pPr>
            <a:r>
              <a:rPr lang="en-US" sz="1600" dirty="0">
                <a:solidFill>
                  <a:srgbClr val="27A5BE"/>
                </a:solidFill>
                <a:latin typeface="Menlo Regular"/>
                <a:sym typeface="Segoe UI"/>
              </a:rPr>
              <a:t>//Timed Events</a:t>
            </a:r>
          </a:p>
          <a:p>
            <a:pPr defTabSz="1100639" latinLnBrk="1" hangingPunct="0">
              <a:lnSpc>
                <a:spcPct val="110000"/>
              </a:lnSpc>
            </a:pPr>
            <a:r>
              <a:rPr lang="en-US" sz="1600" dirty="0" err="1">
                <a:solidFill>
                  <a:srgbClr val="C055B5"/>
                </a:solidFill>
                <a:latin typeface="Menlo Regular"/>
                <a:sym typeface="Segoe UI"/>
              </a:rPr>
              <a:t>Insights.TrackTime</a:t>
            </a:r>
            <a:r>
              <a:rPr lang="en-US" sz="1600" dirty="0">
                <a:solidFill>
                  <a:srgbClr val="C055B5"/>
                </a:solidFill>
                <a:latin typeface="Menlo Regular"/>
                <a:sym typeface="Segoe UI"/>
              </a:rPr>
              <a:t>(“</a:t>
            </a:r>
            <a:r>
              <a:rPr lang="en-US" sz="1600" dirty="0" err="1">
                <a:solidFill>
                  <a:srgbClr val="C055B5"/>
                </a:solidFill>
                <a:latin typeface="Menlo Regular"/>
                <a:sym typeface="Segoe UI"/>
              </a:rPr>
              <a:t>TimeToSync</a:t>
            </a:r>
            <a:r>
              <a:rPr lang="en-US" sz="1600" dirty="0">
                <a:solidFill>
                  <a:srgbClr val="C055B5"/>
                </a:solidFill>
                <a:latin typeface="Menlo Regular"/>
                <a:sym typeface="Segoe UI"/>
              </a:rPr>
              <a:t>”);</a:t>
            </a:r>
          </a:p>
        </p:txBody>
      </p:sp>
      <p:sp>
        <p:nvSpPr>
          <p:cNvPr id="11" name="Rectangle 10"/>
          <p:cNvSpPr/>
          <p:nvPr/>
        </p:nvSpPr>
        <p:spPr>
          <a:xfrm>
            <a:off x="350151" y="3925071"/>
            <a:ext cx="6096000" cy="634020"/>
          </a:xfrm>
          <a:prstGeom prst="rect">
            <a:avLst/>
          </a:prstGeom>
        </p:spPr>
        <p:txBody>
          <a:bodyPr>
            <a:spAutoFit/>
          </a:bodyPr>
          <a:lstStyle/>
          <a:p>
            <a:pPr defTabSz="1100639" latinLnBrk="1" hangingPunct="0">
              <a:lnSpc>
                <a:spcPct val="110000"/>
              </a:lnSpc>
            </a:pPr>
            <a:r>
              <a:rPr lang="en-US" sz="1600" dirty="0">
                <a:solidFill>
                  <a:srgbClr val="27A5BE"/>
                </a:solidFill>
                <a:latin typeface="Menlo Regular"/>
                <a:sym typeface="Segoe UI"/>
              </a:rPr>
              <a:t>//User Sessions</a:t>
            </a:r>
          </a:p>
          <a:p>
            <a:pPr defTabSz="1100639" latinLnBrk="1" hangingPunct="0">
              <a:lnSpc>
                <a:spcPct val="110000"/>
              </a:lnSpc>
            </a:pPr>
            <a:r>
              <a:rPr lang="en-US" sz="1600" dirty="0" err="1">
                <a:solidFill>
                  <a:srgbClr val="C055B5"/>
                </a:solidFill>
                <a:latin typeface="Menlo Regular"/>
                <a:sym typeface="Segoe UI"/>
              </a:rPr>
              <a:t>Insights.Identify</a:t>
            </a:r>
            <a:r>
              <a:rPr lang="en-US" sz="1600" dirty="0">
                <a:solidFill>
                  <a:srgbClr val="C055B5"/>
                </a:solidFill>
                <a:latin typeface="Menlo Regular"/>
                <a:sym typeface="Segoe UI"/>
              </a:rPr>
              <a:t>(“Steve”, </a:t>
            </a:r>
            <a:r>
              <a:rPr lang="en-US" sz="1600" dirty="0" err="1">
                <a:solidFill>
                  <a:srgbClr val="C055B5"/>
                </a:solidFill>
                <a:latin typeface="Menlo Regular"/>
                <a:sym typeface="Segoe UI"/>
              </a:rPr>
              <a:t>user_traits</a:t>
            </a:r>
            <a:r>
              <a:rPr lang="en-US" sz="1600" dirty="0">
                <a:solidFill>
                  <a:srgbClr val="C055B5"/>
                </a:solidFill>
                <a:latin typeface="Menlo Regular"/>
                <a:sym typeface="Segoe UI"/>
              </a:rPr>
              <a:t>);</a:t>
            </a:r>
          </a:p>
        </p:txBody>
      </p:sp>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74725" y="1094293"/>
            <a:ext cx="6699536" cy="4480703"/>
          </a:xfrm>
          <a:prstGeom prst="rect">
            <a:avLst/>
          </a:prstGeom>
          <a:effectLst>
            <a:outerShdw blurRad="127000" dist="114300" dir="2700000" sx="99000" sy="99000" algn="ctr" rotWithShape="0">
              <a:schemeClr val="tx1">
                <a:alpha val="26000"/>
              </a:scheme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74725" y="2563762"/>
            <a:ext cx="6798283" cy="5166695"/>
          </a:xfrm>
          <a:prstGeom prst="rect">
            <a:avLst/>
          </a:prstGeom>
          <a:effectLst>
            <a:outerShdw blurRad="127000" dist="101600" dir="2700000" sx="99000" sy="99000" algn="ctr" rotWithShape="0">
              <a:srgbClr val="000000">
                <a:alpha val="26000"/>
              </a:srgbClr>
            </a:outerShdw>
          </a:effectLst>
        </p:spPr>
      </p:pic>
    </p:spTree>
    <p:extLst>
      <p:ext uri="{BB962C8B-B14F-4D97-AF65-F5344CB8AC3E}">
        <p14:creationId xmlns:p14="http://schemas.microsoft.com/office/powerpoint/2010/main" val="1288564517"/>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b="0" dirty="0" smtClean="0"/>
              <a:t>Xamarin Insights</a:t>
            </a:r>
            <a:endParaRPr lang="en-US" b="0" dirty="0"/>
          </a:p>
        </p:txBody>
      </p:sp>
      <p:sp>
        <p:nvSpPr>
          <p:cNvPr id="3" name="Content Placeholder 2"/>
          <p:cNvSpPr>
            <a:spLocks noGrp="1"/>
          </p:cNvSpPr>
          <p:nvPr>
            <p:ph sz="quarter" idx="4294967295"/>
          </p:nvPr>
        </p:nvSpPr>
        <p:spPr>
          <a:xfrm>
            <a:off x="10158413" y="6378575"/>
            <a:ext cx="1639887" cy="323850"/>
          </a:xfrm>
        </p:spPr>
        <p:txBody>
          <a:bodyPr/>
          <a:lstStyle/>
          <a:p>
            <a:endParaRPr lang="en-US" dirty="0"/>
          </a:p>
        </p:txBody>
      </p:sp>
      <p:sp>
        <p:nvSpPr>
          <p:cNvPr id="2" name="TextBox 1"/>
          <p:cNvSpPr txBox="1"/>
          <p:nvPr/>
        </p:nvSpPr>
        <p:spPr>
          <a:xfrm>
            <a:off x="11222089" y="6387102"/>
            <a:ext cx="684162" cy="470898"/>
          </a:xfrm>
          <a:prstGeom prst="rect">
            <a:avLst/>
          </a:prstGeom>
          <a:noFill/>
        </p:spPr>
        <p:txBody>
          <a:bodyPr wrap="none" lIns="137160" tIns="109728" rIns="137160" bIns="109728" rtlCol="0">
            <a:spAutoFit/>
          </a:bodyPr>
          <a:lstStyle/>
          <a:p>
            <a:pPr>
              <a:lnSpc>
                <a:spcPct val="90000"/>
              </a:lnSpc>
              <a:spcBef>
                <a:spcPts val="600"/>
              </a:spcBef>
            </a:pPr>
            <a:r>
              <a:rPr lang="en-US" dirty="0" smtClean="0">
                <a:solidFill>
                  <a:schemeClr val="bg2"/>
                </a:solidFill>
              </a:rPr>
              <a:t>3:50</a:t>
            </a:r>
          </a:p>
        </p:txBody>
      </p:sp>
    </p:spTree>
    <p:extLst>
      <p:ext uri="{BB962C8B-B14F-4D97-AF65-F5344CB8AC3E}">
        <p14:creationId xmlns:p14="http://schemas.microsoft.com/office/powerpoint/2010/main" val="413443552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57175" y="1204913"/>
            <a:ext cx="8362950" cy="5653087"/>
          </a:xfrm>
        </p:spPr>
        <p:txBody>
          <a:bodyPr/>
          <a:lstStyle/>
          <a:p>
            <a:r>
              <a:rPr lang="en-US" sz="3600" dirty="0" err="1"/>
              <a:t>Comenzamos</a:t>
            </a:r>
            <a:endParaRPr lang="en-US" sz="3600" dirty="0"/>
          </a:p>
          <a:p>
            <a:pPr lvl="1"/>
            <a:r>
              <a:rPr lang="en-US" sz="2000" dirty="0" err="1" smtClean="0"/>
              <a:t>Repaso</a:t>
            </a:r>
            <a:r>
              <a:rPr lang="en-US" sz="2000" dirty="0" smtClean="0"/>
              <a:t> </a:t>
            </a:r>
            <a:r>
              <a:rPr lang="en-US" sz="2000" dirty="0" err="1" smtClean="0"/>
              <a:t>conceptos</a:t>
            </a:r>
            <a:r>
              <a:rPr lang="en-US" sz="2000" dirty="0" smtClean="0"/>
              <a:t> Xamarin</a:t>
            </a:r>
            <a:endParaRPr lang="en-US" sz="2000" dirty="0"/>
          </a:p>
          <a:p>
            <a:pPr lvl="1"/>
            <a:r>
              <a:rPr lang="en-US" sz="2000" dirty="0" err="1" smtClean="0"/>
              <a:t>Ventajas</a:t>
            </a:r>
            <a:endParaRPr lang="en-US" sz="3600" dirty="0"/>
          </a:p>
          <a:p>
            <a:r>
              <a:rPr lang="en-US" sz="3600" dirty="0" err="1" smtClean="0"/>
              <a:t>Novedades</a:t>
            </a:r>
            <a:endParaRPr lang="en-US" sz="3600" dirty="0"/>
          </a:p>
          <a:p>
            <a:pPr lvl="1"/>
            <a:r>
              <a:rPr lang="en-US" sz="2000" dirty="0" err="1" smtClean="0"/>
              <a:t>Xamarin.Forms</a:t>
            </a:r>
            <a:r>
              <a:rPr lang="en-US" sz="2000" dirty="0" smtClean="0"/>
              <a:t> 2.0</a:t>
            </a:r>
            <a:endParaRPr lang="en-US" sz="2000" dirty="0"/>
          </a:p>
          <a:p>
            <a:pPr lvl="1"/>
            <a:r>
              <a:rPr lang="en-US" sz="2000" dirty="0" err="1" smtClean="0"/>
              <a:t>Nuevas</a:t>
            </a:r>
            <a:r>
              <a:rPr lang="en-US" sz="2000" dirty="0" smtClean="0"/>
              <a:t> </a:t>
            </a:r>
            <a:r>
              <a:rPr lang="en-US" sz="2000" dirty="0" err="1" smtClean="0"/>
              <a:t>herramientas</a:t>
            </a:r>
            <a:endParaRPr lang="en-US" sz="2000" dirty="0"/>
          </a:p>
          <a:p>
            <a:pPr lvl="1"/>
            <a:r>
              <a:rPr lang="en-US" sz="2000" dirty="0" err="1" smtClean="0"/>
              <a:t>UITests</a:t>
            </a:r>
            <a:r>
              <a:rPr lang="en-US" sz="2000" dirty="0" smtClean="0"/>
              <a:t>, Test Recorder &amp; Test Cloud</a:t>
            </a:r>
            <a:endParaRPr lang="en-US" sz="2000" dirty="0"/>
          </a:p>
          <a:p>
            <a:pPr lvl="1"/>
            <a:r>
              <a:rPr lang="en-US" sz="2000" dirty="0" smtClean="0"/>
              <a:t>Xamarin Insights</a:t>
            </a:r>
            <a:endParaRPr lang="en-US" sz="3600" dirty="0"/>
          </a:p>
          <a:p>
            <a:r>
              <a:rPr lang="en-US" sz="3600" dirty="0" err="1" smtClean="0"/>
              <a:t>Preguntas</a:t>
            </a:r>
            <a:r>
              <a:rPr lang="en-US" sz="3600" dirty="0" smtClean="0"/>
              <a:t> &amp; </a:t>
            </a:r>
            <a:r>
              <a:rPr lang="en-US" sz="3600" dirty="0" err="1" smtClean="0"/>
              <a:t>Respuestas</a:t>
            </a:r>
            <a:endParaRPr lang="en-US" sz="3600" dirty="0"/>
          </a:p>
        </p:txBody>
      </p:sp>
    </p:spTree>
    <p:extLst>
      <p:ext uri="{BB962C8B-B14F-4D97-AF65-F5344CB8AC3E}">
        <p14:creationId xmlns:p14="http://schemas.microsoft.com/office/powerpoint/2010/main" val="25954630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362555"/>
            <a:ext cx="11637012" cy="2132892"/>
          </a:xfrm>
        </p:spPr>
        <p:txBody>
          <a:bodyPr/>
          <a:lstStyle/>
          <a:p>
            <a:r>
              <a:rPr lang="en-US" sz="13800" dirty="0"/>
              <a:t>P</a:t>
            </a:r>
            <a:r>
              <a:rPr lang="en-US" sz="13800" dirty="0" smtClean="0"/>
              <a:t> &amp; R</a:t>
            </a:r>
            <a:endParaRPr lang="en-US" sz="13800" dirty="0"/>
          </a:p>
        </p:txBody>
      </p:sp>
    </p:spTree>
    <p:extLst>
      <p:ext uri="{BB962C8B-B14F-4D97-AF65-F5344CB8AC3E}">
        <p14:creationId xmlns:p14="http://schemas.microsoft.com/office/powerpoint/2010/main" val="927964875"/>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9957"/>
            <a:ext cx="11655840" cy="899537"/>
          </a:xfrm>
        </p:spPr>
        <p:txBody>
          <a:bodyPr/>
          <a:lstStyle/>
          <a:p>
            <a:r>
              <a:rPr lang="en-US" dirty="0">
                <a:solidFill>
                  <a:srgbClr val="00BCF2"/>
                </a:solidFill>
              </a:rPr>
              <a:t>Xamarin </a:t>
            </a:r>
          </a:p>
        </p:txBody>
      </p:sp>
      <p:grpSp>
        <p:nvGrpSpPr>
          <p:cNvPr id="16" name="Group 15"/>
          <p:cNvGrpSpPr/>
          <p:nvPr/>
        </p:nvGrpSpPr>
        <p:grpSpPr>
          <a:xfrm>
            <a:off x="887731" y="2369841"/>
            <a:ext cx="3388306" cy="1126224"/>
            <a:chOff x="905531" y="2416864"/>
            <a:chExt cx="3456249" cy="1148807"/>
          </a:xfrm>
        </p:grpSpPr>
        <p:pic>
          <p:nvPicPr>
            <p:cNvPr id="3" name="Picture 2"/>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05531" y="2416864"/>
              <a:ext cx="3456249" cy="1145142"/>
            </a:xfrm>
            <a:prstGeom prst="rect">
              <a:avLst/>
            </a:prstGeom>
            <a:effectLst>
              <a:outerShdw blurRad="50800" dist="38100" dir="5400000" algn="t" rotWithShape="0">
                <a:prstClr val="black">
                  <a:alpha val="20000"/>
                </a:prstClr>
              </a:outerShdw>
            </a:effectLst>
          </p:spPr>
        </p:pic>
        <p:sp>
          <p:nvSpPr>
            <p:cNvPr id="8" name="TextBox 7"/>
            <p:cNvSpPr txBox="1"/>
            <p:nvPr/>
          </p:nvSpPr>
          <p:spPr>
            <a:xfrm>
              <a:off x="917655" y="3072716"/>
              <a:ext cx="3424818"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smtClean="0">
                  <a:solidFill>
                    <a:srgbClr val="FFFFFF"/>
                  </a:solidFill>
                </a:rPr>
                <a:t>BUILD</a:t>
              </a:r>
              <a:endParaRPr lang="en-US" sz="1372" b="1" dirty="0">
                <a:solidFill>
                  <a:srgbClr val="FFFFFF"/>
                </a:solidFill>
              </a:endParaRPr>
            </a:p>
          </p:txBody>
        </p:sp>
      </p:grpSp>
      <p:grpSp>
        <p:nvGrpSpPr>
          <p:cNvPr id="12" name="Group 11"/>
          <p:cNvGrpSpPr/>
          <p:nvPr/>
        </p:nvGrpSpPr>
        <p:grpSpPr>
          <a:xfrm>
            <a:off x="4391641" y="2369839"/>
            <a:ext cx="3592421" cy="1131039"/>
            <a:chOff x="4479701" y="2416862"/>
            <a:chExt cx="3664457" cy="1153719"/>
          </a:xfrm>
        </p:grpSpPr>
        <p:pic>
          <p:nvPicPr>
            <p:cNvPr id="4" name="Picture 3"/>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479701" y="2416862"/>
              <a:ext cx="3664457" cy="1145143"/>
            </a:xfrm>
            <a:prstGeom prst="rect">
              <a:avLst/>
            </a:prstGeom>
            <a:effectLst>
              <a:outerShdw blurRad="50800" dist="38100" dir="5400000" algn="t" rotWithShape="0">
                <a:prstClr val="black">
                  <a:alpha val="20000"/>
                </a:prstClr>
              </a:outerShdw>
            </a:effectLst>
          </p:spPr>
        </p:pic>
        <p:sp>
          <p:nvSpPr>
            <p:cNvPr id="9" name="TextBox 8"/>
            <p:cNvSpPr txBox="1"/>
            <p:nvPr/>
          </p:nvSpPr>
          <p:spPr>
            <a:xfrm>
              <a:off x="4486679" y="3077626"/>
              <a:ext cx="3641119"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err="1">
                  <a:solidFill>
                    <a:srgbClr val="FFFFFF"/>
                  </a:solidFill>
                </a:rPr>
                <a:t>TEST</a:t>
              </a:r>
            </a:p>
          </p:txBody>
        </p:sp>
      </p:grpSp>
      <p:grpSp>
        <p:nvGrpSpPr>
          <p:cNvPr id="14" name="Group 13"/>
          <p:cNvGrpSpPr/>
          <p:nvPr/>
        </p:nvGrpSpPr>
        <p:grpSpPr>
          <a:xfrm>
            <a:off x="8099665" y="2369841"/>
            <a:ext cx="3204603" cy="1122632"/>
            <a:chOff x="8262080" y="2416864"/>
            <a:chExt cx="3268862" cy="1145143"/>
          </a:xfrm>
        </p:grpSpPr>
        <p:pic>
          <p:nvPicPr>
            <p:cNvPr id="5" name="Picture 4"/>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8262080" y="2416864"/>
              <a:ext cx="3268862" cy="1145143"/>
            </a:xfrm>
            <a:prstGeom prst="rect">
              <a:avLst/>
            </a:prstGeom>
            <a:effectLst>
              <a:outerShdw blurRad="50800" dist="38100" dir="5400000" algn="t" rotWithShape="0">
                <a:prstClr val="black">
                  <a:alpha val="20000"/>
                </a:prstClr>
              </a:outerShdw>
            </a:effectLst>
          </p:spPr>
        </p:pic>
        <p:sp>
          <p:nvSpPr>
            <p:cNvPr id="10" name="TextBox 9"/>
            <p:cNvSpPr txBox="1"/>
            <p:nvPr/>
          </p:nvSpPr>
          <p:spPr>
            <a:xfrm>
              <a:off x="8293313" y="3066149"/>
              <a:ext cx="3226532"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smtClean="0">
                  <a:solidFill>
                    <a:srgbClr val="FFFFFF"/>
                  </a:solidFill>
                </a:rPr>
                <a:t>MONITOREA</a:t>
              </a:r>
              <a:endParaRPr lang="en-US" sz="1372" b="1" dirty="0">
                <a:solidFill>
                  <a:srgbClr val="FFFFFF"/>
                </a:solidFill>
              </a:endParaRPr>
            </a:p>
          </p:txBody>
        </p:sp>
      </p:grpSp>
      <p:grpSp>
        <p:nvGrpSpPr>
          <p:cNvPr id="15" name="Group 14"/>
          <p:cNvGrpSpPr/>
          <p:nvPr/>
        </p:nvGrpSpPr>
        <p:grpSpPr>
          <a:xfrm>
            <a:off x="3840530" y="4491820"/>
            <a:ext cx="4510938" cy="1122632"/>
            <a:chOff x="3917540" y="4581390"/>
            <a:chExt cx="4601392" cy="1145142"/>
          </a:xfrm>
        </p:grpSpPr>
        <p:pic>
          <p:nvPicPr>
            <p:cNvPr id="6" name="Picture 5"/>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3917540" y="4581390"/>
              <a:ext cx="4601392" cy="1145142"/>
            </a:xfrm>
            <a:prstGeom prst="rect">
              <a:avLst/>
            </a:prstGeom>
            <a:noFill/>
            <a:effectLst>
              <a:outerShdw blurRad="50800" dist="38100" dir="5400000" algn="t" rotWithShape="0">
                <a:prstClr val="black">
                  <a:alpha val="20000"/>
                </a:prstClr>
              </a:outerShdw>
            </a:effectLst>
          </p:spPr>
        </p:pic>
        <p:sp>
          <p:nvSpPr>
            <p:cNvPr id="11" name="TextBox 10"/>
            <p:cNvSpPr txBox="1"/>
            <p:nvPr/>
          </p:nvSpPr>
          <p:spPr>
            <a:xfrm>
              <a:off x="3931180" y="5226056"/>
              <a:ext cx="4565320" cy="492955"/>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1372" b="1" dirty="0" smtClean="0">
                  <a:solidFill>
                    <a:srgbClr val="FFFFFF"/>
                  </a:solidFill>
                </a:rPr>
                <a:t>ACELERA</a:t>
              </a:r>
              <a:endParaRPr lang="en-US" sz="1372" b="1" dirty="0">
                <a:solidFill>
                  <a:srgbClr val="FFFFFF"/>
                </a:solidFill>
              </a:endParaRPr>
            </a:p>
          </p:txBody>
        </p:sp>
      </p:grpSp>
      <p:grpSp>
        <p:nvGrpSpPr>
          <p:cNvPr id="27" name="Group 26"/>
          <p:cNvGrpSpPr/>
          <p:nvPr/>
        </p:nvGrpSpPr>
        <p:grpSpPr>
          <a:xfrm>
            <a:off x="2437346" y="3661790"/>
            <a:ext cx="7311083" cy="699757"/>
            <a:chOff x="2486219" y="3723956"/>
            <a:chExt cx="7457685" cy="713789"/>
          </a:xfrm>
        </p:grpSpPr>
        <p:grpSp>
          <p:nvGrpSpPr>
            <p:cNvPr id="26" name="Group 25"/>
            <p:cNvGrpSpPr/>
            <p:nvPr/>
          </p:nvGrpSpPr>
          <p:grpSpPr>
            <a:xfrm>
              <a:off x="2486219" y="3723956"/>
              <a:ext cx="7457685" cy="713789"/>
              <a:chOff x="2486219" y="3723956"/>
              <a:chExt cx="7457685" cy="713789"/>
            </a:xfrm>
          </p:grpSpPr>
          <p:sp>
            <p:nvSpPr>
              <p:cNvPr id="7" name="Oval 6"/>
              <p:cNvSpPr/>
              <p:nvPr/>
            </p:nvSpPr>
            <p:spPr bwMode="auto">
              <a:xfrm>
                <a:off x="2486219" y="3723956"/>
                <a:ext cx="86103" cy="86103"/>
              </a:xfrm>
              <a:prstGeom prst="ellipse">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7" name="Oval 16"/>
              <p:cNvSpPr/>
              <p:nvPr/>
            </p:nvSpPr>
            <p:spPr bwMode="auto">
              <a:xfrm>
                <a:off x="6175186" y="3736438"/>
                <a:ext cx="86103" cy="86103"/>
              </a:xfrm>
              <a:prstGeom prst="ellipse">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8" name="Oval 17"/>
              <p:cNvSpPr/>
              <p:nvPr/>
            </p:nvSpPr>
            <p:spPr bwMode="auto">
              <a:xfrm>
                <a:off x="9857801" y="3727395"/>
                <a:ext cx="86103" cy="86103"/>
              </a:xfrm>
              <a:prstGeom prst="ellipse">
                <a:avLst/>
              </a:pr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9" name="Oval 18"/>
              <p:cNvSpPr/>
              <p:nvPr/>
            </p:nvSpPr>
            <p:spPr bwMode="auto">
              <a:xfrm>
                <a:off x="6176907" y="4351642"/>
                <a:ext cx="86103" cy="86103"/>
              </a:xfrm>
              <a:prstGeom prst="ellipse">
                <a:avLst/>
              </a:prstGeom>
              <a:solidFill>
                <a:srgbClr val="A6A6A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cxnSp>
          <p:nvCxnSpPr>
            <p:cNvPr id="21" name="Elbow Connector 20"/>
            <p:cNvCxnSpPr>
              <a:stCxn id="7" idx="4"/>
              <a:endCxn id="18" idx="4"/>
            </p:cNvCxnSpPr>
            <p:nvPr/>
          </p:nvCxnSpPr>
          <p:spPr>
            <a:xfrm rot="16200000" flipH="1">
              <a:off x="6213343" y="125987"/>
              <a:ext cx="3439" cy="7371582"/>
            </a:xfrm>
            <a:prstGeom prst="bentConnector3">
              <a:avLst>
                <a:gd name="adj1" fmla="val 6747281"/>
              </a:avLst>
            </a:prstGeom>
            <a:ln w="12700" cmpd="sng">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7" idx="4"/>
              <a:endCxn id="19" idx="0"/>
            </p:cNvCxnSpPr>
            <p:nvPr/>
          </p:nvCxnSpPr>
          <p:spPr>
            <a:xfrm>
              <a:off x="6218238" y="3822541"/>
              <a:ext cx="1721" cy="529101"/>
            </a:xfrm>
            <a:prstGeom prst="line">
              <a:avLst/>
            </a:prstGeom>
            <a:ln w="12700" cmpd="sng">
              <a:solidFill>
                <a:srgbClr val="BFBFBF"/>
              </a:solidFil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48123184"/>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7715" y="249088"/>
            <a:ext cx="6359824" cy="6359824"/>
          </a:xfrm>
          <a:prstGeom prst="rect">
            <a:avLst/>
          </a:prstGeom>
        </p:spPr>
      </p:pic>
      <p:sp>
        <p:nvSpPr>
          <p:cNvPr id="3" name="Title 1"/>
          <p:cNvSpPr txBox="1">
            <a:spLocks/>
          </p:cNvSpPr>
          <p:nvPr/>
        </p:nvSpPr>
        <p:spPr>
          <a:xfrm>
            <a:off x="6606155" y="3036781"/>
            <a:ext cx="4884142" cy="784438"/>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dirty="0" err="1" smtClean="0">
                <a:solidFill>
                  <a:schemeClr val="accent3">
                    <a:lumMod val="50000"/>
                  </a:schemeClr>
                </a:solidFill>
              </a:rPr>
              <a:t>Más</a:t>
            </a:r>
            <a:r>
              <a:rPr dirty="0" smtClean="0">
                <a:solidFill>
                  <a:schemeClr val="accent3">
                    <a:lumMod val="50000"/>
                  </a:schemeClr>
                </a:solidFill>
              </a:rPr>
              <a:t> </a:t>
            </a:r>
            <a:r>
              <a:rPr dirty="0" err="1" smtClean="0">
                <a:solidFill>
                  <a:schemeClr val="accent3">
                    <a:lumMod val="50000"/>
                  </a:schemeClr>
                </a:solidFill>
              </a:rPr>
              <a:t>información</a:t>
            </a:r>
            <a:r>
              <a:rPr dirty="0" smtClean="0">
                <a:solidFill>
                  <a:schemeClr val="accent3">
                    <a:lumMod val="50000"/>
                  </a:schemeClr>
                </a:solidFill>
              </a:rPr>
              <a:t> </a:t>
            </a:r>
            <a:r>
              <a:rPr dirty="0" err="1" smtClean="0">
                <a:solidFill>
                  <a:schemeClr val="accent3">
                    <a:lumMod val="50000"/>
                  </a:schemeClr>
                </a:solidFill>
              </a:rPr>
              <a:t>en</a:t>
            </a:r>
            <a:endParaRPr dirty="0" smtClean="0">
              <a:solidFill>
                <a:schemeClr val="accent3">
                  <a:lumMod val="50000"/>
                </a:schemeClr>
              </a:solidFill>
            </a:endParaRPr>
          </a:p>
          <a:p>
            <a:r>
              <a:rPr dirty="0" smtClean="0">
                <a:solidFill>
                  <a:schemeClr val="accent3">
                    <a:lumMod val="50000"/>
                  </a:schemeClr>
                </a:solidFill>
              </a:rPr>
              <a:t>xamarin.com</a:t>
            </a:r>
            <a:endParaRPr dirty="0">
              <a:solidFill>
                <a:schemeClr val="accent3">
                  <a:lumMod val="50000"/>
                </a:schemeClr>
              </a:solidFill>
            </a:endParaRPr>
          </a:p>
        </p:txBody>
      </p:sp>
    </p:spTree>
    <p:extLst>
      <p:ext uri="{BB962C8B-B14F-4D97-AF65-F5344CB8AC3E}">
        <p14:creationId xmlns:p14="http://schemas.microsoft.com/office/powerpoint/2010/main" val="2721042633"/>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Xamarin</a:t>
            </a:r>
            <a:endParaRPr lang="en-US" dirty="0"/>
          </a:p>
        </p:txBody>
      </p:sp>
    </p:spTree>
    <p:extLst>
      <p:ext uri="{BB962C8B-B14F-4D97-AF65-F5344CB8AC3E}">
        <p14:creationId xmlns:p14="http://schemas.microsoft.com/office/powerpoint/2010/main" val="25492151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281060" y="2054794"/>
            <a:ext cx="8013425" cy="4449401"/>
            <a:chOff x="2961799" y="2095500"/>
            <a:chExt cx="8174111" cy="4538621"/>
          </a:xfrm>
        </p:grpSpPr>
        <p:pic>
          <p:nvPicPr>
            <p:cNvPr id="9" name="Picture 8" descr="T-shirt Store App.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961799" y="2095500"/>
              <a:ext cx="6512877" cy="4070548"/>
            </a:xfrm>
            <a:prstGeom prst="rect">
              <a:avLst/>
            </a:prstGeom>
          </p:spPr>
        </p:pic>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1300" y="3158244"/>
              <a:ext cx="4544610" cy="3475877"/>
            </a:xfrm>
            <a:prstGeom prst="rect">
              <a:avLst/>
            </a:prstGeom>
          </p:spPr>
        </p:pic>
      </p:grpSp>
      <p:sp>
        <p:nvSpPr>
          <p:cNvPr id="11" name="Title 1"/>
          <p:cNvSpPr>
            <a:spLocks noGrp="1"/>
          </p:cNvSpPr>
          <p:nvPr>
            <p:ph type="title"/>
          </p:nvPr>
        </p:nvSpPr>
        <p:spPr>
          <a:xfrm>
            <a:off x="269241" y="289957"/>
            <a:ext cx="11655840" cy="899537"/>
          </a:xfrm>
        </p:spPr>
        <p:txBody>
          <a:bodyPr/>
          <a:lstStyle/>
          <a:p>
            <a:r>
              <a:rPr lang="en-US" sz="4400" b="1" dirty="0" smtClean="0">
                <a:solidFill>
                  <a:srgbClr val="00BCF2"/>
                </a:solidFill>
              </a:rPr>
              <a:t>Xamarin</a:t>
            </a:r>
            <a:r>
              <a:rPr lang="en-US" sz="4400" dirty="0" smtClean="0">
                <a:solidFill>
                  <a:srgbClr val="00BCF2"/>
                </a:solidFill>
              </a:rPr>
              <a:t>: </a:t>
            </a:r>
            <a:r>
              <a:rPr lang="en-US" sz="4400" dirty="0" err="1" smtClean="0">
                <a:solidFill>
                  <a:srgbClr val="00BCF2"/>
                </a:solidFill>
              </a:rPr>
              <a:t>Aplicaciones</a:t>
            </a:r>
            <a:r>
              <a:rPr lang="en-US" sz="4400" dirty="0" smtClean="0">
                <a:solidFill>
                  <a:srgbClr val="00BCF2"/>
                </a:solidFill>
              </a:rPr>
              <a:t> </a:t>
            </a:r>
            <a:r>
              <a:rPr lang="en-US" sz="4400" dirty="0" err="1" smtClean="0">
                <a:solidFill>
                  <a:srgbClr val="00BCF2"/>
                </a:solidFill>
              </a:rPr>
              <a:t>nativas</a:t>
            </a:r>
            <a:r>
              <a:rPr lang="en-US" sz="4400" dirty="0" smtClean="0">
                <a:solidFill>
                  <a:srgbClr val="00BCF2"/>
                </a:solidFill>
              </a:rPr>
              <a:t> </a:t>
            </a:r>
            <a:r>
              <a:rPr lang="en-US" sz="4400" dirty="0" err="1" smtClean="0">
                <a:solidFill>
                  <a:srgbClr val="00BCF2"/>
                </a:solidFill>
              </a:rPr>
              <a:t>multiplataforma</a:t>
            </a:r>
            <a:endParaRPr lang="en-US" sz="4400" dirty="0">
              <a:solidFill>
                <a:srgbClr val="00BCF2"/>
              </a:solidFill>
            </a:endParaRPr>
          </a:p>
        </p:txBody>
      </p:sp>
    </p:spTree>
    <p:extLst>
      <p:ext uri="{BB962C8B-B14F-4D97-AF65-F5344CB8AC3E}">
        <p14:creationId xmlns:p14="http://schemas.microsoft.com/office/powerpoint/2010/main" val="697351180"/>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289957"/>
            <a:ext cx="11655840" cy="899537"/>
          </a:xfrm>
        </p:spPr>
        <p:txBody>
          <a:bodyPr/>
          <a:lstStyle/>
          <a:p>
            <a:r>
              <a:rPr lang="en-US" dirty="0" smtClean="0">
                <a:solidFill>
                  <a:srgbClr val="00BCF2"/>
                </a:solidFill>
              </a:rPr>
              <a:t>Xamarin</a:t>
            </a:r>
            <a:endParaRPr lang="en-US" dirty="0">
              <a:solidFill>
                <a:srgbClr val="00BCF2"/>
              </a:solidFill>
            </a:endParaRPr>
          </a:p>
        </p:txBody>
      </p:sp>
      <p:sp>
        <p:nvSpPr>
          <p:cNvPr id="14" name="TextBox 13"/>
          <p:cNvSpPr txBox="1"/>
          <p:nvPr/>
        </p:nvSpPr>
        <p:spPr>
          <a:xfrm>
            <a:off x="418643" y="5640852"/>
            <a:ext cx="11354714" cy="65172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353" dirty="0">
                <a:solidFill>
                  <a:srgbClr val="70ACBB"/>
                </a:solidFill>
              </a:rPr>
              <a:t>Shared C# codebase  </a:t>
            </a:r>
            <a:r>
              <a:rPr lang="en-US" sz="2353" dirty="0">
                <a:solidFill>
                  <a:srgbClr val="6FBD23"/>
                </a:solidFill>
              </a:rPr>
              <a:t>•</a:t>
            </a:r>
            <a:r>
              <a:rPr lang="en-US" sz="2353" dirty="0">
                <a:solidFill>
                  <a:srgbClr val="16ACEE"/>
                </a:solidFill>
              </a:rPr>
              <a:t>  </a:t>
            </a:r>
            <a:r>
              <a:rPr lang="en-US" sz="2353" dirty="0">
                <a:solidFill>
                  <a:srgbClr val="70ACBB"/>
                </a:solidFill>
              </a:rPr>
              <a:t>100% native API access</a:t>
            </a:r>
            <a:r>
              <a:rPr lang="en-US" sz="2353" dirty="0">
                <a:solidFill>
                  <a:srgbClr val="16ACEE"/>
                </a:solidFill>
              </a:rPr>
              <a:t>  </a:t>
            </a:r>
            <a:r>
              <a:rPr lang="en-US" sz="2353" dirty="0">
                <a:solidFill>
                  <a:srgbClr val="6FBD23"/>
                </a:solidFill>
              </a:rPr>
              <a:t>•</a:t>
            </a:r>
            <a:r>
              <a:rPr lang="en-US" sz="2353" dirty="0">
                <a:solidFill>
                  <a:srgbClr val="16ACEE"/>
                </a:solidFill>
              </a:rPr>
              <a:t>  </a:t>
            </a:r>
            <a:r>
              <a:rPr lang="en-US" sz="2353" dirty="0">
                <a:solidFill>
                  <a:srgbClr val="70ACBB"/>
                </a:solidFill>
              </a:rPr>
              <a:t>High performance</a:t>
            </a:r>
          </a:p>
        </p:txBody>
      </p:sp>
      <p:sp>
        <p:nvSpPr>
          <p:cNvPr id="20" name="Left Brace 19"/>
          <p:cNvSpPr/>
          <p:nvPr/>
        </p:nvSpPr>
        <p:spPr>
          <a:xfrm rot="5400000">
            <a:off x="5986034" y="537557"/>
            <a:ext cx="234785" cy="9846587"/>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grpSp>
        <p:nvGrpSpPr>
          <p:cNvPr id="3" name="Group 2"/>
          <p:cNvGrpSpPr/>
          <p:nvPr/>
        </p:nvGrpSpPr>
        <p:grpSpPr>
          <a:xfrm>
            <a:off x="2893418" y="1444948"/>
            <a:ext cx="6420017" cy="3643056"/>
            <a:chOff x="2804067" y="1444948"/>
            <a:chExt cx="6420017" cy="3643056"/>
          </a:xfrm>
        </p:grpSpPr>
        <p:sp>
          <p:nvSpPr>
            <p:cNvPr id="18" name="Rectangle 17"/>
            <p:cNvSpPr/>
            <p:nvPr/>
          </p:nvSpPr>
          <p:spPr bwMode="auto">
            <a:xfrm>
              <a:off x="2804067" y="2177293"/>
              <a:ext cx="2117653" cy="479486"/>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4" name="Rectangle 23"/>
            <p:cNvSpPr/>
            <p:nvPr/>
          </p:nvSpPr>
          <p:spPr bwMode="auto">
            <a:xfrm>
              <a:off x="2804067" y="2683418"/>
              <a:ext cx="6407259" cy="2404586"/>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4" name="TextBox 33"/>
            <p:cNvSpPr txBox="1"/>
            <p:nvPr/>
          </p:nvSpPr>
          <p:spPr>
            <a:xfrm>
              <a:off x="2817643"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iOS C# UI</a:t>
              </a:r>
            </a:p>
          </p:txBody>
        </p:sp>
        <p:sp>
          <p:nvSpPr>
            <p:cNvPr id="37" name="Rectangle 36"/>
            <p:cNvSpPr/>
            <p:nvPr/>
          </p:nvSpPr>
          <p:spPr bwMode="auto">
            <a:xfrm>
              <a:off x="4948870" y="2177293"/>
              <a:ext cx="2117653" cy="479486"/>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40" name="Rectangle 39"/>
            <p:cNvSpPr/>
            <p:nvPr/>
          </p:nvSpPr>
          <p:spPr bwMode="auto">
            <a:xfrm>
              <a:off x="7093673" y="2177293"/>
              <a:ext cx="2117653" cy="479486"/>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7107249" y="2150169"/>
              <a:ext cx="2104077" cy="53103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Windows C# UI</a:t>
              </a:r>
            </a:p>
          </p:txBody>
        </p:sp>
        <p:sp>
          <p:nvSpPr>
            <p:cNvPr id="43" name="TextBox 42"/>
            <p:cNvSpPr txBox="1"/>
            <p:nvPr/>
          </p:nvSpPr>
          <p:spPr>
            <a:xfrm>
              <a:off x="4962445" y="2150169"/>
              <a:ext cx="2104077" cy="526199"/>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568" dirty="0">
                  <a:solidFill>
                    <a:srgbClr val="FFFFFF"/>
                  </a:solidFill>
                </a:rPr>
                <a:t>Android C# UI</a:t>
              </a:r>
            </a:p>
          </p:txBody>
        </p:sp>
        <p:sp>
          <p:nvSpPr>
            <p:cNvPr id="19" name="TextBox 18"/>
            <p:cNvSpPr txBox="1"/>
            <p:nvPr/>
          </p:nvSpPr>
          <p:spPr>
            <a:xfrm>
              <a:off x="2830401" y="3439156"/>
              <a:ext cx="6393683" cy="893110"/>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921" dirty="0">
                  <a:solidFill>
                    <a:srgbClr val="FFFFFF"/>
                  </a:solidFill>
                </a:rPr>
                <a:t>Shared C# Mobile</a:t>
              </a:r>
            </a:p>
          </p:txBody>
        </p:sp>
        <p:grpSp>
          <p:nvGrpSpPr>
            <p:cNvPr id="31" name="Group 30"/>
            <p:cNvGrpSpPr/>
            <p:nvPr/>
          </p:nvGrpSpPr>
          <p:grpSpPr>
            <a:xfrm>
              <a:off x="3562935" y="1444948"/>
              <a:ext cx="613490" cy="613491"/>
              <a:chOff x="2057399" y="2725789"/>
              <a:chExt cx="1028699" cy="1028700"/>
            </a:xfrm>
          </p:grpSpPr>
          <p:sp>
            <p:nvSpPr>
              <p:cNvPr id="45" name="Oval 44"/>
              <p:cNvSpPr/>
              <p:nvPr/>
            </p:nvSpPr>
            <p:spPr bwMode="auto">
              <a:xfrm>
                <a:off x="2057399" y="2725789"/>
                <a:ext cx="1028699"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6" name="Picture 45"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938131"/>
                <a:ext cx="468070" cy="523137"/>
              </a:xfrm>
              <a:prstGeom prst="rect">
                <a:avLst/>
              </a:prstGeom>
            </p:spPr>
          </p:pic>
        </p:grpSp>
        <p:grpSp>
          <p:nvGrpSpPr>
            <p:cNvPr id="32" name="Group 31"/>
            <p:cNvGrpSpPr/>
            <p:nvPr/>
          </p:nvGrpSpPr>
          <p:grpSpPr>
            <a:xfrm>
              <a:off x="5707598" y="1444948"/>
              <a:ext cx="613490" cy="613491"/>
              <a:chOff x="3810000" y="3144890"/>
              <a:chExt cx="1028699" cy="1028700"/>
            </a:xfrm>
          </p:grpSpPr>
          <p:sp>
            <p:nvSpPr>
              <p:cNvPr id="41" name="Oval 40"/>
              <p:cNvSpPr/>
              <p:nvPr/>
            </p:nvSpPr>
            <p:spPr bwMode="auto">
              <a:xfrm>
                <a:off x="3810000" y="3144890"/>
                <a:ext cx="1028699"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4" name="Picture 43"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402859"/>
                <a:ext cx="434973" cy="500220"/>
              </a:xfrm>
              <a:prstGeom prst="rect">
                <a:avLst/>
              </a:prstGeom>
            </p:spPr>
          </p:pic>
        </p:grpSp>
        <p:grpSp>
          <p:nvGrpSpPr>
            <p:cNvPr id="33" name="Group 32"/>
            <p:cNvGrpSpPr/>
            <p:nvPr/>
          </p:nvGrpSpPr>
          <p:grpSpPr>
            <a:xfrm>
              <a:off x="7851596" y="1444948"/>
              <a:ext cx="613491" cy="613491"/>
              <a:chOff x="6083298" y="3144890"/>
              <a:chExt cx="1028699" cy="1028700"/>
            </a:xfrm>
          </p:grpSpPr>
          <p:sp>
            <p:nvSpPr>
              <p:cNvPr id="36" name="Oval 35"/>
              <p:cNvSpPr/>
              <p:nvPr/>
            </p:nvSpPr>
            <p:spPr bwMode="auto">
              <a:xfrm>
                <a:off x="6083298" y="3144890"/>
                <a:ext cx="1028699"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38" name="Picture 37"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436990"/>
                <a:ext cx="466043" cy="434973"/>
              </a:xfrm>
              <a:prstGeom prst="rect">
                <a:avLst/>
              </a:prstGeom>
            </p:spPr>
          </p:pic>
        </p:grpSp>
      </p:grpSp>
    </p:spTree>
    <p:extLst>
      <p:ext uri="{BB962C8B-B14F-4D97-AF65-F5344CB8AC3E}">
        <p14:creationId xmlns:p14="http://schemas.microsoft.com/office/powerpoint/2010/main" val="4224881254"/>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Xamarin + </a:t>
            </a:r>
            <a:r>
              <a:rPr lang="en-US" dirty="0" err="1" smtClean="0">
                <a:solidFill>
                  <a:srgbClr val="00BCF2"/>
                </a:solidFill>
              </a:rPr>
              <a:t>Xamarin.Forms</a:t>
            </a:r>
            <a:endParaRPr lang="en-US" dirty="0">
              <a:solidFill>
                <a:srgbClr val="00BCF2"/>
              </a:solidFill>
            </a:endParaRPr>
          </a:p>
        </p:txBody>
      </p:sp>
      <p:sp>
        <p:nvSpPr>
          <p:cNvPr id="3" name="Text Placeholder 2"/>
          <p:cNvSpPr>
            <a:spLocks noGrp="1"/>
          </p:cNvSpPr>
          <p:nvPr>
            <p:ph type="body" sz="quarter" idx="10"/>
          </p:nvPr>
        </p:nvSpPr>
        <p:spPr>
          <a:xfrm>
            <a:off x="999919" y="5167871"/>
            <a:ext cx="4503134" cy="613886"/>
          </a:xfrm>
        </p:spPr>
        <p:txBody>
          <a:bodyPr/>
          <a:lstStyle/>
          <a:p>
            <a:pPr algn="ctr">
              <a:lnSpc>
                <a:spcPct val="100000"/>
              </a:lnSpc>
            </a:pPr>
            <a:r>
              <a:rPr lang="en-US" sz="2549" dirty="0" smtClean="0">
                <a:solidFill>
                  <a:schemeClr val="tx1"/>
                </a:solidFill>
                <a:latin typeface="+mn-lt"/>
              </a:rPr>
              <a:t>Traditional</a:t>
            </a:r>
            <a:endParaRPr lang="en-US" sz="2549" dirty="0">
              <a:solidFill>
                <a:schemeClr val="tx1"/>
              </a:solidFill>
              <a:latin typeface="+mn-lt"/>
            </a:endParaRPr>
          </a:p>
        </p:txBody>
      </p:sp>
      <p:sp>
        <p:nvSpPr>
          <p:cNvPr id="4" name="Text Placeholder 3"/>
          <p:cNvSpPr>
            <a:spLocks noGrp="1"/>
          </p:cNvSpPr>
          <p:nvPr>
            <p:ph type="body" sz="quarter" idx="11"/>
          </p:nvPr>
        </p:nvSpPr>
        <p:spPr>
          <a:xfrm>
            <a:off x="6548881" y="5167871"/>
            <a:ext cx="4494575" cy="1398460"/>
          </a:xfrm>
        </p:spPr>
        <p:txBody>
          <a:bodyPr/>
          <a:lstStyle/>
          <a:p>
            <a:pPr algn="ctr">
              <a:lnSpc>
                <a:spcPct val="100000"/>
              </a:lnSpc>
            </a:pPr>
            <a:r>
              <a:rPr lang="en-US" sz="2549" dirty="0" smtClean="0">
                <a:solidFill>
                  <a:schemeClr val="tx1"/>
                </a:solidFill>
                <a:latin typeface="+mn-lt"/>
              </a:rPr>
              <a:t>Con </a:t>
            </a:r>
            <a:r>
              <a:rPr lang="en-US" sz="2549" dirty="0" err="1" smtClean="0">
                <a:solidFill>
                  <a:schemeClr val="tx1"/>
                </a:solidFill>
                <a:latin typeface="+mn-lt"/>
              </a:rPr>
              <a:t>Xamarin.Forms</a:t>
            </a:r>
            <a:r>
              <a:rPr lang="en-US" sz="2549" dirty="0">
                <a:solidFill>
                  <a:schemeClr val="tx1"/>
                </a:solidFill>
                <a:latin typeface="+mn-lt"/>
              </a:rPr>
              <a:t>:</a:t>
            </a:r>
            <a:br>
              <a:rPr lang="en-US" sz="2549" dirty="0">
                <a:solidFill>
                  <a:schemeClr val="tx1"/>
                </a:solidFill>
                <a:latin typeface="+mn-lt"/>
              </a:rPr>
            </a:br>
            <a:r>
              <a:rPr lang="en-US" sz="2549" dirty="0" err="1" smtClean="0">
                <a:solidFill>
                  <a:schemeClr val="tx1"/>
                </a:solidFill>
              </a:rPr>
              <a:t>Más</a:t>
            </a:r>
            <a:r>
              <a:rPr lang="en-US" sz="2549" dirty="0" smtClean="0">
                <a:solidFill>
                  <a:schemeClr val="tx1"/>
                </a:solidFill>
              </a:rPr>
              <a:t> </a:t>
            </a:r>
            <a:r>
              <a:rPr lang="en-US" sz="2549" dirty="0" err="1" smtClean="0">
                <a:solidFill>
                  <a:schemeClr val="tx1"/>
                </a:solidFill>
              </a:rPr>
              <a:t>código</a:t>
            </a:r>
            <a:r>
              <a:rPr lang="en-US" sz="2549" dirty="0" smtClean="0">
                <a:solidFill>
                  <a:schemeClr val="tx1"/>
                </a:solidFill>
              </a:rPr>
              <a:t> </a:t>
            </a:r>
            <a:r>
              <a:rPr lang="en-US" sz="2549" dirty="0" err="1" smtClean="0">
                <a:solidFill>
                  <a:schemeClr val="tx1"/>
                </a:solidFill>
              </a:rPr>
              <a:t>compartido</a:t>
            </a:r>
            <a:r>
              <a:rPr lang="en-US" sz="2549" dirty="0" smtClean="0">
                <a:solidFill>
                  <a:schemeClr val="tx1"/>
                </a:solidFill>
              </a:rPr>
              <a:t>, </a:t>
            </a:r>
            <a:r>
              <a:rPr lang="en-US" sz="2549" dirty="0" err="1" smtClean="0">
                <a:solidFill>
                  <a:schemeClr val="tx1"/>
                </a:solidFill>
              </a:rPr>
              <a:t>nativo</a:t>
            </a:r>
            <a:endParaRPr lang="en-US" sz="2549" dirty="0">
              <a:solidFill>
                <a:schemeClr val="tx1"/>
              </a:solidFill>
            </a:endParaRPr>
          </a:p>
        </p:txBody>
      </p:sp>
      <p:grpSp>
        <p:nvGrpSpPr>
          <p:cNvPr id="25" name="Group 24"/>
          <p:cNvGrpSpPr/>
          <p:nvPr/>
        </p:nvGrpSpPr>
        <p:grpSpPr>
          <a:xfrm>
            <a:off x="999919" y="2481430"/>
            <a:ext cx="4503134" cy="2536546"/>
            <a:chOff x="2819400" y="2021408"/>
            <a:chExt cx="5994400" cy="3325292"/>
          </a:xfrm>
        </p:grpSpPr>
        <p:sp>
          <p:nvSpPr>
            <p:cNvPr id="26" name="Rectangle 25"/>
            <p:cNvSpPr/>
            <p:nvPr/>
          </p:nvSpPr>
          <p:spPr bwMode="auto">
            <a:xfrm>
              <a:off x="2819400" y="2108200"/>
              <a:ext cx="1981200" cy="457200"/>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7" name="Rectangle 26"/>
            <p:cNvSpPr/>
            <p:nvPr/>
          </p:nvSpPr>
          <p:spPr bwMode="auto">
            <a:xfrm>
              <a:off x="2819400" y="2588312"/>
              <a:ext cx="5994400" cy="2758388"/>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28" name="TextBox 27"/>
            <p:cNvSpPr txBox="1"/>
            <p:nvPr/>
          </p:nvSpPr>
          <p:spPr>
            <a:xfrm>
              <a:off x="2832102" y="2021411"/>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iOS C# UI</a:t>
              </a:r>
            </a:p>
          </p:txBody>
        </p:sp>
        <p:sp>
          <p:nvSpPr>
            <p:cNvPr id="29" name="Rectangle 28"/>
            <p:cNvSpPr/>
            <p:nvPr/>
          </p:nvSpPr>
          <p:spPr bwMode="auto">
            <a:xfrm>
              <a:off x="4826000" y="2108200"/>
              <a:ext cx="1981200" cy="457200"/>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0" name="Rectangle 29"/>
            <p:cNvSpPr/>
            <p:nvPr/>
          </p:nvSpPr>
          <p:spPr bwMode="auto">
            <a:xfrm>
              <a:off x="6832600" y="2108200"/>
              <a:ext cx="1981200" cy="457200"/>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31" name="TextBox 30"/>
            <p:cNvSpPr txBox="1"/>
            <p:nvPr/>
          </p:nvSpPr>
          <p:spPr>
            <a:xfrm>
              <a:off x="6845301" y="2021410"/>
              <a:ext cx="1968499"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Windows C# UI</a:t>
              </a:r>
            </a:p>
          </p:txBody>
        </p:sp>
        <p:sp>
          <p:nvSpPr>
            <p:cNvPr id="32" name="TextBox 31"/>
            <p:cNvSpPr txBox="1"/>
            <p:nvPr/>
          </p:nvSpPr>
          <p:spPr>
            <a:xfrm>
              <a:off x="4626797" y="2021408"/>
              <a:ext cx="2353425" cy="62181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1200" dirty="0">
                  <a:solidFill>
                    <a:schemeClr val="bg1"/>
                  </a:solidFill>
                </a:rPr>
                <a:t>Android C# UI</a:t>
              </a:r>
            </a:p>
          </p:txBody>
        </p:sp>
      </p:grpSp>
      <p:grpSp>
        <p:nvGrpSpPr>
          <p:cNvPr id="7" name="Group 6"/>
          <p:cNvGrpSpPr/>
          <p:nvPr/>
        </p:nvGrpSpPr>
        <p:grpSpPr>
          <a:xfrm>
            <a:off x="1344639" y="1803013"/>
            <a:ext cx="3722653" cy="615789"/>
            <a:chOff x="1371601" y="1838670"/>
            <a:chExt cx="3797300" cy="628137"/>
          </a:xfrm>
        </p:grpSpPr>
        <p:grpSp>
          <p:nvGrpSpPr>
            <p:cNvPr id="46" name="Group 45"/>
            <p:cNvGrpSpPr/>
            <p:nvPr/>
          </p:nvGrpSpPr>
          <p:grpSpPr>
            <a:xfrm>
              <a:off x="1371601" y="1841014"/>
              <a:ext cx="625793" cy="625793"/>
              <a:chOff x="2057400" y="2654300"/>
              <a:chExt cx="1028700" cy="1028700"/>
            </a:xfrm>
          </p:grpSpPr>
          <p:sp>
            <p:nvSpPr>
              <p:cNvPr id="47" name="Oval 46"/>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47"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49" name="Group 48"/>
            <p:cNvGrpSpPr/>
            <p:nvPr/>
          </p:nvGrpSpPr>
          <p:grpSpPr>
            <a:xfrm>
              <a:off x="2991123" y="1838670"/>
              <a:ext cx="625793" cy="625793"/>
              <a:chOff x="3810000" y="3073400"/>
              <a:chExt cx="1028700" cy="1028700"/>
            </a:xfrm>
          </p:grpSpPr>
          <p:sp>
            <p:nvSpPr>
              <p:cNvPr id="50" name="Oval 49"/>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1" name="Picture 50"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2" name="Group 51"/>
            <p:cNvGrpSpPr/>
            <p:nvPr/>
          </p:nvGrpSpPr>
          <p:grpSpPr>
            <a:xfrm>
              <a:off x="4543108" y="1838670"/>
              <a:ext cx="625793" cy="625793"/>
              <a:chOff x="6083300" y="3073400"/>
              <a:chExt cx="1028700" cy="1028700"/>
            </a:xfrm>
          </p:grpSpPr>
          <p:sp>
            <p:nvSpPr>
              <p:cNvPr id="53" name="Oval 52"/>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grpSp>
        <p:nvGrpSpPr>
          <p:cNvPr id="8" name="Group 7"/>
          <p:cNvGrpSpPr/>
          <p:nvPr/>
        </p:nvGrpSpPr>
        <p:grpSpPr>
          <a:xfrm>
            <a:off x="6540323" y="1803013"/>
            <a:ext cx="4503134" cy="3202514"/>
            <a:chOff x="6671469" y="1838670"/>
            <a:chExt cx="4593431" cy="3266731"/>
          </a:xfrm>
        </p:grpSpPr>
        <p:sp>
          <p:nvSpPr>
            <p:cNvPr id="35" name="Rectangle 34"/>
            <p:cNvSpPr/>
            <p:nvPr/>
          </p:nvSpPr>
          <p:spPr bwMode="auto">
            <a:xfrm>
              <a:off x="6671469" y="2585525"/>
              <a:ext cx="1518168" cy="68775"/>
            </a:xfrm>
            <a:prstGeom prst="rect">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6" name="Rectangle 35"/>
            <p:cNvSpPr/>
            <p:nvPr/>
          </p:nvSpPr>
          <p:spPr bwMode="auto">
            <a:xfrm>
              <a:off x="6671469" y="3378200"/>
              <a:ext cx="4593431" cy="1727201"/>
            </a:xfrm>
            <a:prstGeom prst="rect">
              <a:avLst/>
            </a:prstGeom>
            <a:solidFill>
              <a:schemeClr val="accent2">
                <a:lumMod val="50000"/>
                <a:alpha val="49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8" name="Rectangle 37"/>
            <p:cNvSpPr/>
            <p:nvPr/>
          </p:nvSpPr>
          <p:spPr bwMode="auto">
            <a:xfrm>
              <a:off x="8209101" y="2585525"/>
              <a:ext cx="1518168" cy="68775"/>
            </a:xfrm>
            <a:prstGeom prst="rect">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sp>
          <p:nvSpPr>
            <p:cNvPr id="39" name="Rectangle 38"/>
            <p:cNvSpPr/>
            <p:nvPr/>
          </p:nvSpPr>
          <p:spPr bwMode="auto">
            <a:xfrm>
              <a:off x="9746732" y="2585525"/>
              <a:ext cx="1518168" cy="68775"/>
            </a:xfrm>
            <a:prstGeom prst="rect">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solidFill>
                    <a:srgbClr val="00BBF1"/>
                  </a:solidFill>
                  <a:ea typeface="Segoe UI" pitchFamily="34" charset="0"/>
                  <a:cs typeface="Segoe UI" pitchFamily="34" charset="0"/>
                </a:rPr>
                <a:t> </a:t>
              </a:r>
            </a:p>
          </p:txBody>
        </p:sp>
        <p:sp>
          <p:nvSpPr>
            <p:cNvPr id="42" name="TextBox 41"/>
            <p:cNvSpPr txBox="1"/>
            <p:nvPr/>
          </p:nvSpPr>
          <p:spPr>
            <a:xfrm>
              <a:off x="6681202" y="3791323"/>
              <a:ext cx="4583698" cy="695575"/>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
          <p:nvSpPr>
            <p:cNvPr id="43" name="Rectangle 42"/>
            <p:cNvSpPr/>
            <p:nvPr/>
          </p:nvSpPr>
          <p:spPr bwMode="auto">
            <a:xfrm>
              <a:off x="6671469" y="2667001"/>
              <a:ext cx="4593431" cy="698499"/>
            </a:xfrm>
            <a:prstGeom prst="rect">
              <a:avLst/>
            </a:prstGeom>
            <a:solidFill>
              <a:schemeClr val="accent2">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r>
                <a:rPr lang="en-US" sz="784" dirty="0">
                  <a:gradFill>
                    <a:gsLst>
                      <a:gs pos="0">
                        <a:srgbClr val="FFFFFF"/>
                      </a:gs>
                      <a:gs pos="100000">
                        <a:srgbClr val="FFFFFF"/>
                      </a:gs>
                    </a:gsLst>
                    <a:lin ang="5400000" scaled="0"/>
                  </a:gradFill>
                  <a:ea typeface="Segoe UI" pitchFamily="34" charset="0"/>
                  <a:cs typeface="Segoe UI" pitchFamily="34" charset="0"/>
                </a:rPr>
                <a:t> </a:t>
              </a:r>
            </a:p>
          </p:txBody>
        </p:sp>
        <p:grpSp>
          <p:nvGrpSpPr>
            <p:cNvPr id="55" name="Group 54"/>
            <p:cNvGrpSpPr/>
            <p:nvPr/>
          </p:nvGrpSpPr>
          <p:grpSpPr>
            <a:xfrm>
              <a:off x="7073901" y="1838670"/>
              <a:ext cx="3797300" cy="628137"/>
              <a:chOff x="1371601" y="1838670"/>
              <a:chExt cx="3797300" cy="628137"/>
            </a:xfrm>
          </p:grpSpPr>
          <p:grpSp>
            <p:nvGrpSpPr>
              <p:cNvPr id="56" name="Group 55"/>
              <p:cNvGrpSpPr/>
              <p:nvPr/>
            </p:nvGrpSpPr>
            <p:grpSpPr>
              <a:xfrm>
                <a:off x="1371601" y="1841014"/>
                <a:ext cx="625793" cy="625793"/>
                <a:chOff x="2057400" y="2654300"/>
                <a:chExt cx="1028700" cy="1028700"/>
              </a:xfrm>
            </p:grpSpPr>
            <p:sp>
              <p:nvSpPr>
                <p:cNvPr id="63" name="Oval 62"/>
                <p:cNvSpPr/>
                <p:nvPr/>
              </p:nvSpPr>
              <p:spPr bwMode="auto">
                <a:xfrm>
                  <a:off x="2057400" y="2654300"/>
                  <a:ext cx="1028700" cy="1028700"/>
                </a:xfrm>
                <a:prstGeom prst="ellipse">
                  <a:avLst/>
                </a:prstGeom>
                <a:solidFill>
                  <a:srgbClr val="9570D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4" name="Picture 63" descr="Apple_logo.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319103" y="2866641"/>
                  <a:ext cx="468070" cy="523137"/>
                </a:xfrm>
                <a:prstGeom prst="rect">
                  <a:avLst/>
                </a:prstGeom>
              </p:spPr>
            </p:pic>
          </p:grpSp>
          <p:grpSp>
            <p:nvGrpSpPr>
              <p:cNvPr id="57" name="Group 56"/>
              <p:cNvGrpSpPr/>
              <p:nvPr/>
            </p:nvGrpSpPr>
            <p:grpSpPr>
              <a:xfrm>
                <a:off x="2991123" y="1838670"/>
                <a:ext cx="625793" cy="625793"/>
                <a:chOff x="3810000" y="3073400"/>
                <a:chExt cx="1028700" cy="1028700"/>
              </a:xfrm>
            </p:grpSpPr>
            <p:sp>
              <p:nvSpPr>
                <p:cNvPr id="61" name="Oval 60"/>
                <p:cNvSpPr/>
                <p:nvPr/>
              </p:nvSpPr>
              <p:spPr bwMode="auto">
                <a:xfrm>
                  <a:off x="3810000" y="3073400"/>
                  <a:ext cx="1028700" cy="1028700"/>
                </a:xfrm>
                <a:prstGeom prst="ellipse">
                  <a:avLst/>
                </a:prstGeom>
                <a:solidFill>
                  <a:srgbClr val="66B11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2" name="Picture 61" descr="Android_logo.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097337" y="3331368"/>
                  <a:ext cx="434974" cy="500220"/>
                </a:xfrm>
                <a:prstGeom prst="rect">
                  <a:avLst/>
                </a:prstGeom>
              </p:spPr>
            </p:pic>
          </p:grpSp>
          <p:grpSp>
            <p:nvGrpSpPr>
              <p:cNvPr id="58" name="Group 57"/>
              <p:cNvGrpSpPr/>
              <p:nvPr/>
            </p:nvGrpSpPr>
            <p:grpSpPr>
              <a:xfrm>
                <a:off x="4543108" y="1838670"/>
                <a:ext cx="625793" cy="625793"/>
                <a:chOff x="6083300" y="3073400"/>
                <a:chExt cx="1028700" cy="1028700"/>
              </a:xfrm>
            </p:grpSpPr>
            <p:sp>
              <p:nvSpPr>
                <p:cNvPr id="59" name="Oval 58"/>
                <p:cNvSpPr/>
                <p:nvPr/>
              </p:nvSpPr>
              <p:spPr bwMode="auto">
                <a:xfrm>
                  <a:off x="6083300" y="3073400"/>
                  <a:ext cx="1028700" cy="1028700"/>
                </a:xfrm>
                <a:prstGeom prst="ellipse">
                  <a:avLst/>
                </a:prstGeom>
                <a:solidFill>
                  <a:srgbClr val="00BBF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pic>
              <p:nvPicPr>
                <p:cNvPr id="60" name="Picture 59" descr="Windows_logo.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365885" y="3365500"/>
                  <a:ext cx="466044" cy="434974"/>
                </a:xfrm>
                <a:prstGeom prst="rect">
                  <a:avLst/>
                </a:prstGeom>
              </p:spPr>
            </p:pic>
          </p:grpSp>
        </p:grpSp>
        <p:sp>
          <p:nvSpPr>
            <p:cNvPr id="66" name="TextBox 65"/>
            <p:cNvSpPr txBox="1"/>
            <p:nvPr/>
          </p:nvSpPr>
          <p:spPr>
            <a:xfrm>
              <a:off x="6681202" y="2597523"/>
              <a:ext cx="4583698" cy="787908"/>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3137" dirty="0">
                  <a:solidFill>
                    <a:schemeClr val="bg1"/>
                  </a:solidFill>
                </a:rPr>
                <a:t>Shared UI Code</a:t>
              </a:r>
            </a:p>
          </p:txBody>
        </p:sp>
      </p:grpSp>
      <p:sp>
        <p:nvSpPr>
          <p:cNvPr id="67" name="TextBox 66"/>
          <p:cNvSpPr txBox="1"/>
          <p:nvPr/>
        </p:nvSpPr>
        <p:spPr>
          <a:xfrm>
            <a:off x="1009461" y="3518076"/>
            <a:ext cx="4493592" cy="681901"/>
          </a:xfrm>
          <a:prstGeom prst="rect">
            <a:avLst/>
          </a:prstGeom>
          <a:noFill/>
        </p:spPr>
        <p:txBody>
          <a:bodyPr wrap="square" lIns="179285" tIns="143428" rIns="179285" bIns="143428" rtlCol="0">
            <a:spAutoFit/>
          </a:bodyPr>
          <a:lstStyle/>
          <a:p>
            <a:pPr algn="ctr" defTabSz="914102" fontAlgn="base">
              <a:spcBef>
                <a:spcPct val="0"/>
              </a:spcBef>
              <a:spcAft>
                <a:spcPct val="0"/>
              </a:spcAft>
            </a:pPr>
            <a:r>
              <a:rPr lang="en-US" sz="2549" dirty="0">
                <a:solidFill>
                  <a:schemeClr val="bg1"/>
                </a:solidFill>
                <a:latin typeface="+mj-lt"/>
              </a:rPr>
              <a:t>Shared C# Backend</a:t>
            </a:r>
          </a:p>
        </p:txBody>
      </p:sp>
    </p:spTree>
    <p:extLst>
      <p:ext uri="{BB962C8B-B14F-4D97-AF65-F5344CB8AC3E}">
        <p14:creationId xmlns:p14="http://schemas.microsoft.com/office/powerpoint/2010/main" val="38561648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BCF2"/>
                </a:solidFill>
              </a:rPr>
              <a:t>Windows APIs</a:t>
            </a:r>
            <a:endParaRPr lang="en-US" dirty="0">
              <a:solidFill>
                <a:srgbClr val="00BCF2"/>
              </a:solidFill>
            </a:endParaRPr>
          </a:p>
        </p:txBody>
      </p:sp>
      <p:grpSp>
        <p:nvGrpSpPr>
          <p:cNvPr id="44" name="Group 43"/>
          <p:cNvGrpSpPr/>
          <p:nvPr/>
        </p:nvGrpSpPr>
        <p:grpSpPr>
          <a:xfrm>
            <a:off x="758271" y="1785555"/>
            <a:ext cx="10716278" cy="1039823"/>
            <a:chOff x="752656" y="1820862"/>
            <a:chExt cx="10931162" cy="1060674"/>
          </a:xfrm>
        </p:grpSpPr>
        <p:sp>
          <p:nvSpPr>
            <p:cNvPr id="19" name="Rounded Rectangle 18"/>
            <p:cNvSpPr/>
            <p:nvPr/>
          </p:nvSpPr>
          <p:spPr>
            <a:xfrm>
              <a:off x="75265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Microsoft.Phone</a:t>
              </a:r>
              <a:endParaRPr lang="en-US" sz="1765" dirty="0">
                <a:solidFill>
                  <a:srgbClr val="FFFFFF"/>
                </a:solidFill>
                <a:cs typeface="Helvetica Light"/>
              </a:endParaRPr>
            </a:p>
          </p:txBody>
        </p:sp>
        <p:sp>
          <p:nvSpPr>
            <p:cNvPr id="20" name="Rounded Rectangle 19"/>
            <p:cNvSpPr/>
            <p:nvPr/>
          </p:nvSpPr>
          <p:spPr>
            <a:xfrm>
              <a:off x="296677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Microsoft.Networking</a:t>
              </a:r>
              <a:endParaRPr lang="en-US" sz="1470" dirty="0">
                <a:solidFill>
                  <a:srgbClr val="FFFFFF"/>
                </a:solidFill>
                <a:cs typeface="Helvetica Light"/>
              </a:endParaRPr>
            </a:p>
          </p:txBody>
        </p:sp>
        <p:sp>
          <p:nvSpPr>
            <p:cNvPr id="21" name="Rounded Rectangle 20"/>
            <p:cNvSpPr/>
            <p:nvPr/>
          </p:nvSpPr>
          <p:spPr>
            <a:xfrm>
              <a:off x="518089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Windows.Storage</a:t>
              </a:r>
              <a:endParaRPr lang="en-US" sz="1765" dirty="0">
                <a:solidFill>
                  <a:srgbClr val="FFFFFF"/>
                </a:solidFill>
                <a:cs typeface="Helvetica Light"/>
              </a:endParaRPr>
            </a:p>
          </p:txBody>
        </p:sp>
        <p:sp>
          <p:nvSpPr>
            <p:cNvPr id="22" name="Rounded Rectangle 21"/>
            <p:cNvSpPr/>
            <p:nvPr/>
          </p:nvSpPr>
          <p:spPr>
            <a:xfrm>
              <a:off x="7395016"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Windows.Foundation</a:t>
              </a:r>
              <a:endParaRPr lang="en-US" sz="1470" dirty="0">
                <a:solidFill>
                  <a:srgbClr val="FFFFFF"/>
                </a:solidFill>
                <a:cs typeface="Helvetica Light"/>
              </a:endParaRPr>
            </a:p>
          </p:txBody>
        </p:sp>
        <p:sp>
          <p:nvSpPr>
            <p:cNvPr id="23" name="Rounded Rectangle 22"/>
            <p:cNvSpPr/>
            <p:nvPr/>
          </p:nvSpPr>
          <p:spPr>
            <a:xfrm>
              <a:off x="9609137" y="2201862"/>
              <a:ext cx="2074681" cy="679674"/>
            </a:xfrm>
            <a:prstGeom prst="roundRect">
              <a:avLst>
                <a:gd name="adj" fmla="val 0"/>
              </a:avLst>
            </a:prstGeom>
            <a:solidFill>
              <a:srgbClr val="2DB1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Microsoft.Devices</a:t>
              </a:r>
              <a:endParaRPr lang="en-US" sz="1765" dirty="0">
                <a:solidFill>
                  <a:srgbClr val="FFFFFF"/>
                </a:solidFill>
                <a:cs typeface="Helvetica Light"/>
              </a:endParaRPr>
            </a:p>
          </p:txBody>
        </p:sp>
        <p:sp>
          <p:nvSpPr>
            <p:cNvPr id="34" name="TextBox 33"/>
            <p:cNvSpPr txBox="1"/>
            <p:nvPr/>
          </p:nvSpPr>
          <p:spPr>
            <a:xfrm>
              <a:off x="6299200" y="1820862"/>
              <a:ext cx="369332" cy="634020"/>
            </a:xfrm>
            <a:prstGeom prst="rect">
              <a:avLst/>
            </a:prstGeom>
            <a:noFill/>
          </p:spPr>
          <p:txBody>
            <a:bodyPr wrap="none" lIns="179285" tIns="143428" rIns="179285" bIns="143428" rtlCol="0">
              <a:spAutoFit/>
            </a:bodyPr>
            <a:lstStyle/>
            <a:p>
              <a:pPr defTabSz="914367">
                <a:lnSpc>
                  <a:spcPct val="90000"/>
                </a:lnSpc>
                <a:spcAft>
                  <a:spcPts val="588"/>
                </a:spcAft>
              </a:pPr>
              <a:endParaRPr lang="en-US" sz="2353" dirty="0" err="1">
                <a:gradFill>
                  <a:gsLst>
                    <a:gs pos="2917">
                      <a:srgbClr val="404040"/>
                    </a:gs>
                    <a:gs pos="30000">
                      <a:srgbClr val="404040"/>
                    </a:gs>
                  </a:gsLst>
                  <a:lin ang="5400000" scaled="0"/>
                </a:gradFill>
              </a:endParaRPr>
            </a:p>
          </p:txBody>
        </p:sp>
      </p:grpSp>
      <p:sp>
        <p:nvSpPr>
          <p:cNvPr id="36" name="Left Brace 35"/>
          <p:cNvSpPr/>
          <p:nvPr/>
        </p:nvSpPr>
        <p:spPr>
          <a:xfrm rot="5400000" flipH="1">
            <a:off x="5934146" y="-393256"/>
            <a:ext cx="373510" cy="10707296"/>
          </a:xfrm>
          <a:prstGeom prst="leftBrace">
            <a:avLst>
              <a:gd name="adj1" fmla="val 56668"/>
              <a:gd name="adj2" fmla="val 50000"/>
            </a:avLst>
          </a:prstGeom>
          <a:ln w="19050" cap="rnd">
            <a:solidFill>
              <a:srgbClr val="16ACEE"/>
            </a:solidFill>
            <a:round/>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defTabSz="914367"/>
            <a:endParaRPr lang="en-US" sz="1765">
              <a:ln w="38100" cmpd="sng">
                <a:solidFill>
                  <a:srgbClr val="000000"/>
                </a:solidFill>
                <a:prstDash val="dash"/>
              </a:ln>
              <a:solidFill>
                <a:srgbClr val="404040"/>
              </a:solidFill>
            </a:endParaRPr>
          </a:p>
        </p:txBody>
      </p:sp>
      <p:pic>
        <p:nvPicPr>
          <p:cNvPr id="37" name="Picture 36" descr="C_logo.pdf"/>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09196" y="5371254"/>
            <a:ext cx="1173609" cy="910146"/>
          </a:xfrm>
          <a:prstGeom prst="rect">
            <a:avLst/>
          </a:prstGeom>
        </p:spPr>
      </p:pic>
      <p:grpSp>
        <p:nvGrpSpPr>
          <p:cNvPr id="38" name="Group 37"/>
          <p:cNvGrpSpPr/>
          <p:nvPr/>
        </p:nvGrpSpPr>
        <p:grpSpPr>
          <a:xfrm>
            <a:off x="753780" y="3765159"/>
            <a:ext cx="10716278" cy="666313"/>
            <a:chOff x="752656" y="3014662"/>
            <a:chExt cx="10931162" cy="679674"/>
          </a:xfrm>
        </p:grpSpPr>
        <p:sp>
          <p:nvSpPr>
            <p:cNvPr id="39" name="Rounded Rectangle 38"/>
            <p:cNvSpPr/>
            <p:nvPr/>
          </p:nvSpPr>
          <p:spPr>
            <a:xfrm>
              <a:off x="75265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System.Data</a:t>
              </a:r>
              <a:endParaRPr lang="en-US" sz="1765" dirty="0">
                <a:solidFill>
                  <a:srgbClr val="FFFFFF"/>
                </a:solidFill>
                <a:cs typeface="Helvetica Light"/>
              </a:endParaRPr>
            </a:p>
          </p:txBody>
        </p:sp>
        <p:sp>
          <p:nvSpPr>
            <p:cNvPr id="40" name="Rounded Rectangle 39"/>
            <p:cNvSpPr/>
            <p:nvPr/>
          </p:nvSpPr>
          <p:spPr>
            <a:xfrm>
              <a:off x="296677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System.Windows</a:t>
              </a:r>
              <a:endParaRPr lang="en-US" sz="1765" dirty="0">
                <a:solidFill>
                  <a:srgbClr val="FFFFFF"/>
                </a:solidFill>
                <a:cs typeface="Helvetica Light"/>
              </a:endParaRPr>
            </a:p>
          </p:txBody>
        </p:sp>
        <p:sp>
          <p:nvSpPr>
            <p:cNvPr id="41" name="Rounded Rectangle 40"/>
            <p:cNvSpPr/>
            <p:nvPr/>
          </p:nvSpPr>
          <p:spPr>
            <a:xfrm>
              <a:off x="518089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System.Numerics</a:t>
              </a:r>
              <a:endParaRPr lang="en-US" sz="1765" dirty="0">
                <a:solidFill>
                  <a:srgbClr val="FFFFFF"/>
                </a:solidFill>
                <a:cs typeface="Helvetica Light"/>
              </a:endParaRPr>
            </a:p>
          </p:txBody>
        </p:sp>
        <p:sp>
          <p:nvSpPr>
            <p:cNvPr id="42" name="Rounded Rectangle 41"/>
            <p:cNvSpPr/>
            <p:nvPr/>
          </p:nvSpPr>
          <p:spPr>
            <a:xfrm>
              <a:off x="7395016"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System.Core</a:t>
              </a:r>
              <a:endParaRPr lang="en-US" sz="1765" dirty="0">
                <a:solidFill>
                  <a:srgbClr val="FFFFFF"/>
                </a:solidFill>
                <a:cs typeface="Helvetica Light"/>
              </a:endParaRPr>
            </a:p>
          </p:txBody>
        </p:sp>
        <p:sp>
          <p:nvSpPr>
            <p:cNvPr id="43" name="Rounded Rectangle 42"/>
            <p:cNvSpPr/>
            <p:nvPr/>
          </p:nvSpPr>
          <p:spPr>
            <a:xfrm>
              <a:off x="9609137" y="3014662"/>
              <a:ext cx="2074681" cy="679674"/>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470" dirty="0" err="1">
                  <a:solidFill>
                    <a:srgbClr val="FFFFFF"/>
                  </a:solidFill>
                  <a:cs typeface="Helvetica Light"/>
                </a:rPr>
                <a:t>System.ServiceModel</a:t>
              </a:r>
              <a:endParaRPr lang="en-US" sz="1470" dirty="0">
                <a:solidFill>
                  <a:srgbClr val="FFFFFF"/>
                </a:solidFill>
                <a:cs typeface="Helvetica Light"/>
              </a:endParaRPr>
            </a:p>
          </p:txBody>
        </p:sp>
      </p:grpSp>
      <p:sp>
        <p:nvSpPr>
          <p:cNvPr id="24" name="Rounded Rectangle 23"/>
          <p:cNvSpPr/>
          <p:nvPr/>
        </p:nvSpPr>
        <p:spPr>
          <a:xfrm>
            <a:off x="75827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System.Net</a:t>
            </a:r>
            <a:endParaRPr lang="en-US" sz="1765" dirty="0">
              <a:solidFill>
                <a:srgbClr val="FFFFFF"/>
              </a:solidFill>
              <a:cs typeface="Helvetica Light"/>
            </a:endParaRPr>
          </a:p>
        </p:txBody>
      </p:sp>
      <p:sp>
        <p:nvSpPr>
          <p:cNvPr id="25" name="Rounded Rectangle 24"/>
          <p:cNvSpPr/>
          <p:nvPr/>
        </p:nvSpPr>
        <p:spPr>
          <a:xfrm>
            <a:off x="292886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a:solidFill>
                  <a:srgbClr val="FFFFFF"/>
                </a:solidFill>
                <a:cs typeface="Helvetica Light"/>
              </a:rPr>
              <a:t>System</a:t>
            </a:r>
          </a:p>
        </p:txBody>
      </p:sp>
      <p:sp>
        <p:nvSpPr>
          <p:cNvPr id="26" name="Rounded Rectangle 25"/>
          <p:cNvSpPr/>
          <p:nvPr/>
        </p:nvSpPr>
        <p:spPr>
          <a:xfrm>
            <a:off x="5099461"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System.IO</a:t>
            </a:r>
            <a:endParaRPr lang="en-US" sz="1765" dirty="0">
              <a:solidFill>
                <a:srgbClr val="FFFFFF"/>
              </a:solidFill>
              <a:cs typeface="Helvetica Light"/>
            </a:endParaRPr>
          </a:p>
        </p:txBody>
      </p:sp>
      <p:sp>
        <p:nvSpPr>
          <p:cNvPr id="27" name="Rounded Rectangle 26"/>
          <p:cNvSpPr/>
          <p:nvPr/>
        </p:nvSpPr>
        <p:spPr>
          <a:xfrm>
            <a:off x="7270056"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System.Linq</a:t>
            </a:r>
            <a:endParaRPr lang="en-US" sz="1765" dirty="0">
              <a:solidFill>
                <a:srgbClr val="FFFFFF"/>
              </a:solidFill>
              <a:cs typeface="Helvetica Light"/>
            </a:endParaRPr>
          </a:p>
        </p:txBody>
      </p:sp>
      <p:sp>
        <p:nvSpPr>
          <p:cNvPr id="28" name="Rounded Rectangle 27"/>
          <p:cNvSpPr/>
          <p:nvPr/>
        </p:nvSpPr>
        <p:spPr>
          <a:xfrm>
            <a:off x="9440652" y="2955887"/>
            <a:ext cx="2033897" cy="666313"/>
          </a:xfrm>
          <a:prstGeom prst="roundRect">
            <a:avLst>
              <a:gd name="adj" fmla="val 0"/>
            </a:avLst>
          </a:prstGeom>
          <a:solidFill>
            <a:schemeClr val="bg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914367"/>
            <a:r>
              <a:rPr lang="en-US" sz="1765" dirty="0" err="1">
                <a:solidFill>
                  <a:srgbClr val="FFFFFF"/>
                </a:solidFill>
                <a:cs typeface="Helvetica Light"/>
              </a:rPr>
              <a:t>System.Xml</a:t>
            </a:r>
            <a:endParaRPr lang="en-US" sz="1765" dirty="0">
              <a:solidFill>
                <a:srgbClr val="FFFFFF"/>
              </a:solidFill>
              <a:cs typeface="Helvetica Light"/>
            </a:endParaRPr>
          </a:p>
        </p:txBody>
      </p:sp>
    </p:spTree>
    <p:extLst>
      <p:ext uri="{BB962C8B-B14F-4D97-AF65-F5344CB8AC3E}">
        <p14:creationId xmlns:p14="http://schemas.microsoft.com/office/powerpoint/2010/main" val="3096573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PPT%20Theme</Template>
  <TotalTime>2183</TotalTime>
  <Words>1195</Words>
  <Application>Microsoft Office PowerPoint</Application>
  <PresentationFormat>Widescreen</PresentationFormat>
  <Paragraphs>314</Paragraphs>
  <Slides>42</Slides>
  <Notes>30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42</vt:i4>
      </vt:variant>
    </vt:vector>
  </HeadingPairs>
  <TitlesOfParts>
    <vt:vector size="54" baseType="lpstr">
      <vt:lpstr>Arial</vt:lpstr>
      <vt:lpstr>Calibri</vt:lpstr>
      <vt:lpstr>Consolas</vt:lpstr>
      <vt:lpstr>Helvetica</vt:lpstr>
      <vt:lpstr>Helvetica Light</vt:lpstr>
      <vt:lpstr>Menlo Regular</vt:lpstr>
      <vt:lpstr>ＭＳ Ｐゴシック</vt:lpstr>
      <vt:lpstr>Segoe UI</vt:lpstr>
      <vt:lpstr>Segoe UI Light</vt:lpstr>
      <vt:lpstr>Segoe UI Semibold</vt:lpstr>
      <vt:lpstr>Wingdings</vt:lpstr>
      <vt:lpstr>PPT%20Theme</vt:lpstr>
      <vt:lpstr>Reconnect(); - Sevilla</vt:lpstr>
      <vt:lpstr>Xamarin 4</vt:lpstr>
      <vt:lpstr>Javier Suárez Ruiz</vt:lpstr>
      <vt:lpstr>PowerPoint Presentation</vt:lpstr>
      <vt:lpstr>Xamarin</vt:lpstr>
      <vt:lpstr>Xamarin: Aplicaciones nativas multiplataforma</vt:lpstr>
      <vt:lpstr>Xamarin</vt:lpstr>
      <vt:lpstr>Xamarin + Xamarin.Forms</vt:lpstr>
      <vt:lpstr>Windows APIs</vt:lpstr>
      <vt:lpstr>iOS – 100% API Coverage</vt:lpstr>
      <vt:lpstr>Android – 100% API Coverage</vt:lpstr>
      <vt:lpstr>Cualquier cosa que puedas hacer con Objective-C, Swift, o Java las podrás hacer con C# y Visual Studio con Xamarin.</vt:lpstr>
      <vt:lpstr>Rendimiento nativo</vt:lpstr>
      <vt:lpstr>✓Siempre al día!</vt:lpstr>
      <vt:lpstr>Estadísticas de código compartido</vt:lpstr>
      <vt:lpstr>Novedades</vt:lpstr>
      <vt:lpstr>¿Qué hay de Nuevo en la plataforma Xamarin?</vt:lpstr>
      <vt:lpstr>Visual Studio Integration Enhancements</vt:lpstr>
      <vt:lpstr>Xamarin.Forms 2.0</vt:lpstr>
      <vt:lpstr>Xamarin.Forms 2.0</vt:lpstr>
      <vt:lpstr>Xamarin.Forms 2.0</vt:lpstr>
      <vt:lpstr>Preview Technologies</vt:lpstr>
      <vt:lpstr>Inspector</vt:lpstr>
      <vt:lpstr>PowerPoint Presentation</vt:lpstr>
      <vt:lpstr>En teléfonos, la calidad cuesta</vt:lpstr>
      <vt:lpstr>Fragmentación Android</vt:lpstr>
      <vt:lpstr>Diversificación en iOS</vt:lpstr>
      <vt:lpstr>Complejidad de las Apps</vt:lpstr>
      <vt:lpstr>PowerPoint Presentation</vt:lpstr>
      <vt:lpstr>Xamarin Test Cloud: pruebas en cientos de dispositivos</vt:lpstr>
      <vt:lpstr>¿Qué hay Nuevo en Xamarin Test Cloud?</vt:lpstr>
      <vt:lpstr>UITests, Test Recorder &amp; Test Cloud</vt:lpstr>
      <vt:lpstr>Xamarin Insights – Real-time monitoring</vt:lpstr>
      <vt:lpstr>Xamarin Insights – Reportes</vt:lpstr>
      <vt:lpstr>Xamarin Insights – Track</vt:lpstr>
      <vt:lpstr>Xamarin Insights – Resolver problemas</vt:lpstr>
      <vt:lpstr>Xamarin Insights – Integración</vt:lpstr>
      <vt:lpstr>Xamarin Insights</vt:lpstr>
      <vt:lpstr>Xamarin Insights</vt:lpstr>
      <vt:lpstr>P &amp; R</vt:lpstr>
      <vt:lpstr>Xamarin </vt:lpstr>
      <vt:lpstr>PowerPoint Presentation</vt:lpstr>
    </vt:vector>
  </TitlesOfParts>
  <Company>MVP Award Program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10 Developer Readiness - Powered by MVPs</dc:title>
  <dc:subject>Windows 10 MVP Global Event</dc:subject>
  <dc:creator>JP.Clementi@microsoft.com</dc:creator>
  <cp:keywords>Microsoft MVP</cp:keywords>
  <cp:lastModifiedBy>Javier Suárez Ruiz</cp:lastModifiedBy>
  <cp:revision>34</cp:revision>
  <dcterms:created xsi:type="dcterms:W3CDTF">2015-04-22T15:30:39Z</dcterms:created>
  <dcterms:modified xsi:type="dcterms:W3CDTF">2015-12-07T13:25:25Z</dcterms:modified>
  <cp:category>Windows10</cp:category>
</cp:coreProperties>
</file>

<file path=docProps/thumbnail.jpeg>
</file>